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8" r:id="rId4"/>
  </p:sldMasterIdLst>
  <p:notesMasterIdLst>
    <p:notesMasterId r:id="rId7"/>
  </p:notesMasterIdLst>
  <p:sldIdLst>
    <p:sldId id="256" r:id="rId5"/>
    <p:sldId id="258" r:id="rId6"/>
  </p:sldIdLst>
  <p:sldSz cx="6858000" cy="9906000" type="A4"/>
  <p:notesSz cx="6858000" cy="9144000"/>
  <p:embeddedFontLst>
    <p:embeddedFont>
      <p:font typeface="Helvetica Neue" panose="020B0604020202020204" charset="0"/>
      <p:regular r:id="rId8"/>
      <p:bold r:id="rId9"/>
      <p:italic r:id="rId10"/>
      <p:boldItalic r:id="rId11"/>
    </p:embeddedFont>
    <p:embeddedFont>
      <p:font typeface="Source Sans Pro" panose="020B0503030403020204" pitchFamily="34" charset="0"/>
      <p:regular r:id="rId12"/>
      <p:bold r:id="rId13"/>
      <p:italic r:id="rId14"/>
      <p:boldItalic r:id="rId15"/>
    </p:embeddedFont>
    <p:embeddedFont>
      <p:font typeface="Tahoma" panose="020B0604030504040204" pitchFamily="34" charset="0"/>
      <p:regular r:id="rId16"/>
      <p:bold r:id="rId1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680">
          <p15:clr>
            <a:srgbClr val="9AA0A6"/>
          </p15:clr>
        </p15:guide>
        <p15:guide id="2" pos="216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23" roundtripDataSignature="AMtx7mh/o1F64cdty/VBDsvC0tIlB+PmYA==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29DD63E5-E18E-2898-E3F0-8FB5B74AE0D4}" name="Steve Ehemba" initials="SE" userId="S::steve.ehemba@mazars.fr::d9c2deb9-5ec4-4cc3-a49d-92d885a4edd5" providerId="AD"/>
  <p188:author id="{43B834E6-F409-B94F-BF71-D2C58D3EF800}" name="Léa BOSQUAIN" initials="LB" userId="S::lea.bosquain@esante.gouv.fr::29629b55-ab34-4d23-8190-d6d5d16d66ff" providerId="AD"/>
  <p188:author id="{770618F8-28DD-34C7-CD02-5D025E8371CF}" name="Fanny HANNAUX" initials="FH" userId="S::fanny.hannaux@esante.gouv.fr::d59ad06e-1bb0-4ebf-940b-c28bedced359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arianne Billard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11A81"/>
    <a:srgbClr val="C1F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6A7E6F7-9F44-93A7-8634-EA4A8CE1CD48}" v="19" dt="2025-12-02T13:36:23.57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2994" y="96"/>
      </p:cViewPr>
      <p:guideLst>
        <p:guide orient="horz" pos="6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font" Target="fonts/font6.fntdata"/><Relationship Id="rId26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font" Target="fonts/font5.fntdata"/><Relationship Id="rId17" Type="http://schemas.openxmlformats.org/officeDocument/2006/relationships/font" Target="fonts/font10.fntdata"/><Relationship Id="rId25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font" Target="fonts/font9.fntdata"/><Relationship Id="rId29" Type="http://schemas.microsoft.com/office/2016/11/relationships/changesInfo" Target="changesInfos/changesInfo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font" Target="fonts/font4.fntdata"/><Relationship Id="rId24" Type="http://schemas.openxmlformats.org/officeDocument/2006/relationships/commentAuthors" Target="commentAuthors.xml"/><Relationship Id="rId5" Type="http://schemas.openxmlformats.org/officeDocument/2006/relationships/slide" Target="slides/slide1.xml"/><Relationship Id="rId15" Type="http://schemas.openxmlformats.org/officeDocument/2006/relationships/font" Target="fonts/font8.fntdata"/><Relationship Id="rId23" Type="http://customschemas.google.com/relationships/presentationmetadata" Target="metadata"/><Relationship Id="rId28" Type="http://schemas.openxmlformats.org/officeDocument/2006/relationships/tableStyles" Target="tableStyles.xml"/><Relationship Id="rId10" Type="http://schemas.openxmlformats.org/officeDocument/2006/relationships/font" Target="fonts/font3.fntdata"/><Relationship Id="rId31" Type="http://schemas.microsoft.com/office/2018/10/relationships/authors" Target="authors.xml"/><Relationship Id="rId4" Type="http://schemas.openxmlformats.org/officeDocument/2006/relationships/slideMaster" Target="slideMasters/slideMaster1.xml"/><Relationship Id="rId9" Type="http://schemas.openxmlformats.org/officeDocument/2006/relationships/font" Target="fonts/font2.fntdata"/><Relationship Id="rId14" Type="http://schemas.openxmlformats.org/officeDocument/2006/relationships/font" Target="fonts/font7.fntdata"/><Relationship Id="rId27" Type="http://schemas.openxmlformats.org/officeDocument/2006/relationships/theme" Target="theme/theme1.xml"/><Relationship Id="rId30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anny HANNAUX" userId="S::fanny.hannaux@esante.gouv.fr::d59ad06e-1bb0-4ebf-940b-c28bedced359" providerId="AD" clId="Web-{26A7E6F7-9F44-93A7-8634-EA4A8CE1CD48}"/>
    <pc:docChg chg="modSld">
      <pc:chgData name="Fanny HANNAUX" userId="S::fanny.hannaux@esante.gouv.fr::d59ad06e-1bb0-4ebf-940b-c28bedced359" providerId="AD" clId="Web-{26A7E6F7-9F44-93A7-8634-EA4A8CE1CD48}" dt="2025-12-02T13:36:23.417" v="16" actId="20577"/>
      <pc:docMkLst>
        <pc:docMk/>
      </pc:docMkLst>
      <pc:sldChg chg="modSp">
        <pc:chgData name="Fanny HANNAUX" userId="S::fanny.hannaux@esante.gouv.fr::d59ad06e-1bb0-4ebf-940b-c28bedced359" providerId="AD" clId="Web-{26A7E6F7-9F44-93A7-8634-EA4A8CE1CD48}" dt="2025-12-02T13:36:23.417" v="16" actId="20577"/>
        <pc:sldMkLst>
          <pc:docMk/>
          <pc:sldMk cId="0" sldId="256"/>
        </pc:sldMkLst>
        <pc:spChg chg="mod">
          <ac:chgData name="Fanny HANNAUX" userId="S::fanny.hannaux@esante.gouv.fr::d59ad06e-1bb0-4ebf-940b-c28bedced359" providerId="AD" clId="Web-{26A7E6F7-9F44-93A7-8634-EA4A8CE1CD48}" dt="2025-12-02T13:36:23.417" v="16" actId="20577"/>
          <ac:spMkLst>
            <pc:docMk/>
            <pc:sldMk cId="0" sldId="256"/>
            <ac:spMk id="99" creationId="{00000000-0000-0000-0000-000000000000}"/>
          </ac:spMkLst>
        </pc:spChg>
        <pc:spChg chg="mod">
          <ac:chgData name="Fanny HANNAUX" userId="S::fanny.hannaux@esante.gouv.fr::d59ad06e-1bb0-4ebf-940b-c28bedced359" providerId="AD" clId="Web-{26A7E6F7-9F44-93A7-8634-EA4A8CE1CD48}" dt="2025-12-02T13:35:19.760" v="14" actId="20577"/>
          <ac:spMkLst>
            <pc:docMk/>
            <pc:sldMk cId="0" sldId="256"/>
            <ac:spMk id="104" creationId="{00000000-0000-0000-0000-000000000000}"/>
          </ac:spMkLst>
        </pc:spChg>
        <pc:picChg chg="mod">
          <ac:chgData name="Fanny HANNAUX" userId="S::fanny.hannaux@esante.gouv.fr::d59ad06e-1bb0-4ebf-940b-c28bedced359" providerId="AD" clId="Web-{26A7E6F7-9F44-93A7-8634-EA4A8CE1CD48}" dt="2025-12-02T13:34:55.260" v="1" actId="1076"/>
          <ac:picMkLst>
            <pc:docMk/>
            <pc:sldMk cId="0" sldId="256"/>
            <ac:picMk id="1030" creationId="{00000000-0000-0000-0000-000000000000}"/>
          </ac:picMkLst>
        </pc:picChg>
      </pc:sldChg>
    </pc:docChg>
  </pc:docChgLst>
  <pc:docChgLst>
    <pc:chgData name="Fanny HANNAUX" userId="S::fanny.hannaux@esante.gouv.fr::d59ad06e-1bb0-4ebf-940b-c28bedced359" providerId="AD" clId="Web-{9199D25D-AB03-8412-82CC-54C34E97EFF6}"/>
    <pc:docChg chg="mod">
      <pc:chgData name="Fanny HANNAUX" userId="S::fanny.hannaux@esante.gouv.fr::d59ad06e-1bb0-4ebf-940b-c28bedced359" providerId="AD" clId="Web-{9199D25D-AB03-8412-82CC-54C34E97EFF6}" dt="2025-11-26T13:24:56.045" v="0"/>
      <pc:docMkLst>
        <pc:docMk/>
      </pc:docMkLst>
    </pc:docChg>
  </pc:docChgLst>
  <pc:docChgLst>
    <pc:chgData name="Steve Ehemba" userId="d9c2deb9-5ec4-4cc3-a49d-92d885a4edd5" providerId="ADAL" clId="{C97D7F46-292A-444A-8019-5112C4A8E803}"/>
    <pc:docChg chg="undo custSel modSld">
      <pc:chgData name="Steve Ehemba" userId="d9c2deb9-5ec4-4cc3-a49d-92d885a4edd5" providerId="ADAL" clId="{C97D7F46-292A-444A-8019-5112C4A8E803}" dt="2025-11-26T15:21:50.526" v="607" actId="313"/>
      <pc:docMkLst>
        <pc:docMk/>
      </pc:docMkLst>
      <pc:sldChg chg="modSp mod modCm">
        <pc:chgData name="Steve Ehemba" userId="d9c2deb9-5ec4-4cc3-a49d-92d885a4edd5" providerId="ADAL" clId="{C97D7F46-292A-444A-8019-5112C4A8E803}" dt="2025-11-26T15:21:50.526" v="607" actId="313"/>
        <pc:sldMkLst>
          <pc:docMk/>
          <pc:sldMk cId="0" sldId="256"/>
        </pc:sldMkLst>
        <pc:spChg chg="mod">
          <ac:chgData name="Steve Ehemba" userId="d9c2deb9-5ec4-4cc3-a49d-92d885a4edd5" providerId="ADAL" clId="{C97D7F46-292A-444A-8019-5112C4A8E803}" dt="2025-11-26T06:59:45.705" v="129" actId="20577"/>
          <ac:spMkLst>
            <pc:docMk/>
            <pc:sldMk cId="0" sldId="256"/>
            <ac:spMk id="95" creationId="{00000000-0000-0000-0000-000000000000}"/>
          </ac:spMkLst>
        </pc:spChg>
        <pc:spChg chg="mod">
          <ac:chgData name="Steve Ehemba" userId="d9c2deb9-5ec4-4cc3-a49d-92d885a4edd5" providerId="ADAL" clId="{C97D7F46-292A-444A-8019-5112C4A8E803}" dt="2025-11-26T15:21:50.526" v="607" actId="313"/>
          <ac:spMkLst>
            <pc:docMk/>
            <pc:sldMk cId="0" sldId="256"/>
            <ac:spMk id="96" creationId="{00000000-0000-0000-0000-000000000000}"/>
          </ac:spMkLst>
        </pc:spChg>
        <pc:spChg chg="mod">
          <ac:chgData name="Steve Ehemba" userId="d9c2deb9-5ec4-4cc3-a49d-92d885a4edd5" providerId="ADAL" clId="{C97D7F46-292A-444A-8019-5112C4A8E803}" dt="2025-11-26T07:14:05.391" v="393" actId="20577"/>
          <ac:spMkLst>
            <pc:docMk/>
            <pc:sldMk cId="0" sldId="256"/>
            <ac:spMk id="99" creationId="{00000000-0000-0000-0000-000000000000}"/>
          </ac:spMkLst>
        </pc:spChg>
        <pc:spChg chg="mod">
          <ac:chgData name="Steve Ehemba" userId="d9c2deb9-5ec4-4cc3-a49d-92d885a4edd5" providerId="ADAL" clId="{C97D7F46-292A-444A-8019-5112C4A8E803}" dt="2025-11-26T07:15:02.003" v="497" actId="20577"/>
          <ac:spMkLst>
            <pc:docMk/>
            <pc:sldMk cId="0" sldId="256"/>
            <ac:spMk id="100" creationId="{00000000-0000-0000-0000-000000000000}"/>
          </ac:spMkLst>
        </pc:spChg>
        <pc:spChg chg="mod">
          <ac:chgData name="Steve Ehemba" userId="d9c2deb9-5ec4-4cc3-a49d-92d885a4edd5" providerId="ADAL" clId="{C97D7F46-292A-444A-8019-5112C4A8E803}" dt="2025-11-26T07:16:59.573" v="588" actId="313"/>
          <ac:spMkLst>
            <pc:docMk/>
            <pc:sldMk cId="0" sldId="256"/>
            <ac:spMk id="102" creationId="{00000000-0000-0000-0000-000000000000}"/>
          </ac:spMkLst>
        </pc:spChg>
        <pc:spChg chg="mod">
          <ac:chgData name="Steve Ehemba" userId="d9c2deb9-5ec4-4cc3-a49d-92d885a4edd5" providerId="ADAL" clId="{C97D7F46-292A-444A-8019-5112C4A8E803}" dt="2025-11-26T07:16:07.912" v="568" actId="6549"/>
          <ac:spMkLst>
            <pc:docMk/>
            <pc:sldMk cId="0" sldId="256"/>
            <ac:spMk id="103" creationId="{00000000-0000-0000-0000-000000000000}"/>
          </ac:spMkLst>
        </pc:spChg>
        <pc:spChg chg="mod">
          <ac:chgData name="Steve Ehemba" userId="d9c2deb9-5ec4-4cc3-a49d-92d885a4edd5" providerId="ADAL" clId="{C97D7F46-292A-444A-8019-5112C4A8E803}" dt="2025-11-26T07:06:09.056" v="235" actId="20577"/>
          <ac:spMkLst>
            <pc:docMk/>
            <pc:sldMk cId="0" sldId="256"/>
            <ac:spMk id="104" creationId="{00000000-0000-0000-0000-000000000000}"/>
          </ac:spMkLst>
        </pc:spChg>
        <pc:extLst>
          <p:ext xmlns:p="http://schemas.openxmlformats.org/presentationml/2006/main" uri="{D6D511B9-2390-475A-947B-AFAB55BFBCF1}">
            <pc226:cmChg xmlns:pc226="http://schemas.microsoft.com/office/powerpoint/2022/06/main/command" chg="mod">
              <pc226:chgData name="Steve Ehemba" userId="d9c2deb9-5ec4-4cc3-a49d-92d885a4edd5" providerId="ADAL" clId="{C97D7F46-292A-444A-8019-5112C4A8E803}" dt="2025-11-26T15:21:50.526" v="607" actId="313"/>
              <pc2:cmMkLst xmlns:pc2="http://schemas.microsoft.com/office/powerpoint/2019/9/main/command">
                <pc:docMk/>
                <pc:sldMk cId="0" sldId="256"/>
                <pc2:cmMk id="{36EB2D22-CB0D-4FA1-B3ED-B8D0CBDCEAD5}"/>
              </pc2:cmMkLst>
            </pc226:cmChg>
          </p:ext>
        </pc:extLst>
      </pc:sldChg>
      <pc:sldChg chg="modSp mod">
        <pc:chgData name="Steve Ehemba" userId="d9c2deb9-5ec4-4cc3-a49d-92d885a4edd5" providerId="ADAL" clId="{C97D7F46-292A-444A-8019-5112C4A8E803}" dt="2025-11-26T07:16:38.487" v="587" actId="20577"/>
        <pc:sldMkLst>
          <pc:docMk/>
          <pc:sldMk cId="0" sldId="258"/>
        </pc:sldMkLst>
        <pc:spChg chg="mod">
          <ac:chgData name="Steve Ehemba" userId="d9c2deb9-5ec4-4cc3-a49d-92d885a4edd5" providerId="ADAL" clId="{C97D7F46-292A-444A-8019-5112C4A8E803}" dt="2025-11-26T07:16:38.487" v="587" actId="20577"/>
          <ac:spMkLst>
            <pc:docMk/>
            <pc:sldMk cId="0" sldId="258"/>
            <ac:spMk id="145" creationId="{00000000-0000-0000-0000-000000000000}"/>
          </ac:spMkLst>
        </pc:spChg>
        <pc:spChg chg="mod">
          <ac:chgData name="Steve Ehemba" userId="d9c2deb9-5ec4-4cc3-a49d-92d885a4edd5" providerId="ADAL" clId="{C97D7F46-292A-444A-8019-5112C4A8E803}" dt="2025-11-26T07:09:47.868" v="263" actId="20577"/>
          <ac:spMkLst>
            <pc:docMk/>
            <pc:sldMk cId="0" sldId="258"/>
            <ac:spMk id="146" creationId="{00000000-0000-0000-0000-000000000000}"/>
          </ac:spMkLst>
        </pc:spChg>
        <pc:spChg chg="mod">
          <ac:chgData name="Steve Ehemba" userId="d9c2deb9-5ec4-4cc3-a49d-92d885a4edd5" providerId="ADAL" clId="{C97D7F46-292A-444A-8019-5112C4A8E803}" dt="2025-11-26T07:12:24.419" v="346" actId="6549"/>
          <ac:spMkLst>
            <pc:docMk/>
            <pc:sldMk cId="0" sldId="258"/>
            <ac:spMk id="147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2360613" y="1143000"/>
            <a:ext cx="213677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fr-FR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‹N°›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g15bf075625a_0_1:notes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g15bf075625a_0_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87" name="Google Shape;87;g15bf075625a_0_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fr-FR"/>
              <a:t>1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fffacad2df_0_40:notes"/>
          <p:cNvSpPr>
            <a:spLocks noGrp="1" noRot="1" noChangeAspect="1"/>
          </p:cNvSpPr>
          <p:nvPr>
            <p:ph type="sldImg" idx="2"/>
          </p:nvPr>
        </p:nvSpPr>
        <p:spPr>
          <a:xfrm>
            <a:off x="2360613" y="1143000"/>
            <a:ext cx="2136775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4" name="Google Shape;134;gfffacad2df_0_4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135" name="Google Shape;135;gfffacad2df_0_4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fr-FR"/>
              <a:t>2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e de titre" type="title">
  <p:cSld name="TITL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4"/>
          <p:cNvSpPr txBox="1"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4"/>
          <p:cNvSpPr txBox="1"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1pPr>
            <a:lvl2pPr lvl="1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/>
            </a:lvl2pPr>
            <a:lvl3pPr lvl="2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/>
            </a:lvl3pPr>
            <a:lvl4pPr lvl="3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4pPr>
            <a:lvl5pPr lvl="4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5pPr>
            <a:lvl6pPr lvl="5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6pPr>
            <a:lvl7pPr lvl="6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7pPr>
            <a:lvl8pPr lvl="7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8pPr>
            <a:lvl9pPr lvl="8" algn="ctr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4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texte vertical" type="vertTx">
  <p:cSld name="VERTICAL_TEXT">
    <p:spTree>
      <p:nvGrpSpPr>
        <p:cNvPr id="1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3"/>
          <p:cNvSpPr txBox="1"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3"/>
          <p:cNvSpPr txBox="1">
            <a:spLocks noGrp="1"/>
          </p:cNvSpPr>
          <p:nvPr>
            <p:ph type="body" idx="1"/>
          </p:nvPr>
        </p:nvSpPr>
        <p:spPr>
          <a:xfrm rot="5400000">
            <a:off x="286367" y="2822135"/>
            <a:ext cx="6285266" cy="59150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13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6" name="Google Shape;76;p13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7" name="Google Shape;77;p13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vertical et texte" type="vertTitleAndTx">
  <p:cSld name="VERTICAL_TITLE_AND_VERTICAL_TEXT"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4"/>
          <p:cNvSpPr txBox="1">
            <a:spLocks noGrp="1"/>
          </p:cNvSpPr>
          <p:nvPr>
            <p:ph type="title"/>
          </p:nvPr>
        </p:nvSpPr>
        <p:spPr>
          <a:xfrm rot="5400000">
            <a:off x="1449696" y="3985464"/>
            <a:ext cx="8394877" cy="14787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" name="Google Shape;80;p14"/>
          <p:cNvSpPr txBox="1">
            <a:spLocks noGrp="1"/>
          </p:cNvSpPr>
          <p:nvPr>
            <p:ph type="body" idx="1"/>
          </p:nvPr>
        </p:nvSpPr>
        <p:spPr>
          <a:xfrm rot="5400000">
            <a:off x="-1550679" y="2549570"/>
            <a:ext cx="8394877" cy="43505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" name="Google Shape;81;p14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" name="Google Shape;82;p14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" name="Google Shape;83;p14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contenu" type="obj">
  <p:cSld name="OBJECT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5"/>
          <p:cNvSpPr txBox="1"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5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5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de section" type="secHead">
  <p:cSld name="SECTION_HEADER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6"/>
          <p:cNvSpPr txBox="1"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  <a:defRPr sz="45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6"/>
          <p:cNvSpPr txBox="1"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>
                <a:solidFill>
                  <a:schemeClr val="dk1"/>
                </a:solidFill>
              </a:defRPr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15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350"/>
              <a:buNone/>
              <a:defRPr sz="135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sp>
        <p:nvSpPr>
          <p:cNvPr id="30" name="Google Shape;30;p6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1" name="Google Shape;31;p6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6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eux contenus" type="twoObj">
  <p:cSld name="TWO_OBJECTS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7"/>
          <p:cNvSpPr txBox="1"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7"/>
          <p:cNvSpPr txBox="1">
            <a:spLocks noGrp="1"/>
          </p:cNvSpPr>
          <p:nvPr>
            <p:ph type="body" idx="1"/>
          </p:nvPr>
        </p:nvSpPr>
        <p:spPr>
          <a:xfrm>
            <a:off x="471488" y="2637014"/>
            <a:ext cx="2914650" cy="62852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7"/>
          <p:cNvSpPr txBox="1">
            <a:spLocks noGrp="1"/>
          </p:cNvSpPr>
          <p:nvPr>
            <p:ph type="body" idx="2"/>
          </p:nvPr>
        </p:nvSpPr>
        <p:spPr>
          <a:xfrm>
            <a:off x="3471863" y="2637014"/>
            <a:ext cx="2914650" cy="62852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7" name="Google Shape;37;p7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7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9" name="Google Shape;39;p7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ison" type="twoTxTwoObj">
  <p:cSld name="TWO_OBJECTS_WITH_TEXT">
    <p:spTree>
      <p:nvGrpSpPr>
        <p:cNvPr id="1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8"/>
          <p:cNvSpPr txBox="1"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8"/>
          <p:cNvSpPr txBox="1"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 b="1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43" name="Google Shape;43;p8"/>
          <p:cNvSpPr txBox="1">
            <a:spLocks noGrp="1"/>
          </p:cNvSpPr>
          <p:nvPr>
            <p:ph type="body" idx="2"/>
          </p:nvPr>
        </p:nvSpPr>
        <p:spPr>
          <a:xfrm>
            <a:off x="472381" y="3618442"/>
            <a:ext cx="2901255" cy="53221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4" name="Google Shape;44;p8"/>
          <p:cNvSpPr txBox="1">
            <a:spLocks noGrp="1"/>
          </p:cNvSpPr>
          <p:nvPr>
            <p:ph type="body" idx="3"/>
          </p:nvPr>
        </p:nvSpPr>
        <p:spPr>
          <a:xfrm>
            <a:off x="3471863" y="2428347"/>
            <a:ext cx="2915543" cy="119009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sz="1500" b="1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sz="1350" b="1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 b="1"/>
            </a:lvl9pPr>
          </a:lstStyle>
          <a:p>
            <a:endParaRPr/>
          </a:p>
        </p:txBody>
      </p:sp>
      <p:sp>
        <p:nvSpPr>
          <p:cNvPr id="45" name="Google Shape;45;p8"/>
          <p:cNvSpPr txBox="1">
            <a:spLocks noGrp="1"/>
          </p:cNvSpPr>
          <p:nvPr>
            <p:ph type="body" idx="4"/>
          </p:nvPr>
        </p:nvSpPr>
        <p:spPr>
          <a:xfrm>
            <a:off x="3471863" y="3618442"/>
            <a:ext cx="2915543" cy="532218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8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7" name="Google Shape;47;p8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8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seul" type="titleOnly">
  <p:cSld name="TITLE_ONLY">
    <p:spTree>
      <p:nvGrpSpPr>
        <p:cNvPr id="1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9"/>
          <p:cNvSpPr txBox="1"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1" name="Google Shape;51;p9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2" name="Google Shape;52;p9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9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ide" type="blank">
  <p:cSld name="BLANK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10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" name="Google Shape;56;p10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0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u avec légende" type="objTx">
  <p:cSld name="OBJECT_WITH_CAPTION_TEXT">
    <p:spTree>
      <p:nvGrpSpPr>
        <p:cNvPr id="1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1"/>
          <p:cNvSpPr txBox="1"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" name="Google Shape;60;p11"/>
          <p:cNvSpPr txBox="1">
            <a:spLocks noGrp="1"/>
          </p:cNvSpPr>
          <p:nvPr>
            <p:ph type="body" idx="1"/>
          </p:nvPr>
        </p:nvSpPr>
        <p:spPr>
          <a:xfrm>
            <a:off x="2915543" y="1426283"/>
            <a:ext cx="3471863" cy="703968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810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marL="914400" lvl="1" indent="-3619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2pPr>
            <a:lvl3pPr marL="1371600" lvl="2" indent="-3429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marL="1828800" lvl="3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4pPr>
            <a:lvl5pPr marL="2286000" lvl="4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5pPr>
            <a:lvl6pPr marL="2743200" lvl="5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6pPr>
            <a:lvl7pPr marL="3200400" lvl="6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7pPr>
            <a:lvl8pPr marL="3657600" lvl="7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8pPr>
            <a:lvl9pPr marL="4114800" lvl="8" indent="-32385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9pPr>
          </a:lstStyle>
          <a:p>
            <a:endParaRPr/>
          </a:p>
        </p:txBody>
      </p:sp>
      <p:sp>
        <p:nvSpPr>
          <p:cNvPr id="61" name="Google Shape;61;p11"/>
          <p:cNvSpPr txBox="1">
            <a:spLocks noGrp="1"/>
          </p:cNvSpPr>
          <p:nvPr>
            <p:ph type="body" idx="2"/>
          </p:nvPr>
        </p:nvSpPr>
        <p:spPr>
          <a:xfrm>
            <a:off x="472381" y="2971800"/>
            <a:ext cx="2211884" cy="55056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>
            <a:endParaRPr/>
          </a:p>
        </p:txBody>
      </p:sp>
      <p:sp>
        <p:nvSpPr>
          <p:cNvPr id="62" name="Google Shape;62;p11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1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1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avec légende" type="picTx">
  <p:cSld name="PICTURE_WITH_CAPTION_TEXT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2"/>
          <p:cNvSpPr txBox="1"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" name="Google Shape;67;p12"/>
          <p:cNvSpPr>
            <a:spLocks noGrp="1"/>
          </p:cNvSpPr>
          <p:nvPr>
            <p:ph type="pic" idx="2"/>
          </p:nvPr>
        </p:nvSpPr>
        <p:spPr>
          <a:xfrm>
            <a:off x="2915543" y="1426283"/>
            <a:ext cx="3471863" cy="7039681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12"/>
          <p:cNvSpPr txBox="1">
            <a:spLocks noGrp="1"/>
          </p:cNvSpPr>
          <p:nvPr>
            <p:ph type="body" idx="1"/>
          </p:nvPr>
        </p:nvSpPr>
        <p:spPr>
          <a:xfrm>
            <a:off x="472381" y="2971800"/>
            <a:ext cx="2211884" cy="55056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1pPr>
            <a:lvl2pPr marL="914400" lvl="1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2pPr>
            <a:lvl3pPr marL="1371600" lvl="2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3pPr>
            <a:lvl4pPr marL="1828800" lvl="3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4pPr>
            <a:lvl5pPr marL="2286000" lvl="4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5pPr>
            <a:lvl6pPr marL="2743200" lvl="5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6pPr>
            <a:lvl7pPr marL="3200400" lvl="6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7pPr>
            <a:lvl8pPr marL="3657600" lvl="7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8pPr>
            <a:lvl9pPr marL="4114800" lvl="8" indent="-228600" algn="l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9pPr>
          </a:lstStyle>
          <a:p>
            <a:endParaRPr/>
          </a:p>
        </p:txBody>
      </p:sp>
      <p:sp>
        <p:nvSpPr>
          <p:cNvPr id="69" name="Google Shape;69;p12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0" name="Google Shape;70;p12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2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"/>
          <p:cNvSpPr txBox="1"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sz="33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3"/>
          <p:cNvSpPr txBox="1"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61950" algn="l" rtl="0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•"/>
              <a:defRPr sz="21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4290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23850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sz="15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14325" algn="l" rtl="0">
              <a:lnSpc>
                <a:spcPct val="90000"/>
              </a:lnSpc>
              <a:spcBef>
                <a:spcPts val="375"/>
              </a:spcBef>
              <a:spcAft>
                <a:spcPts val="0"/>
              </a:spcAft>
              <a:buClr>
                <a:schemeClr val="dk1"/>
              </a:buClr>
              <a:buSzPts val="1350"/>
              <a:buFont typeface="Arial"/>
              <a:buChar char="•"/>
              <a:defRPr sz="135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3"/>
          <p:cNvSpPr txBox="1">
            <a:spLocks noGrp="1"/>
          </p:cNvSpPr>
          <p:nvPr>
            <p:ph type="dt" idx="10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3"/>
          <p:cNvSpPr txBox="1">
            <a:spLocks noGrp="1"/>
          </p:cNvSpPr>
          <p:nvPr>
            <p:ph type="ftr" idx="11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3"/>
          <p:cNvSpPr txBox="1">
            <a:spLocks noGrp="1"/>
          </p:cNvSpPr>
          <p:nvPr>
            <p:ph type="sldNum" idx="12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900"/>
              <a:buFont typeface="Arial"/>
              <a:buNone/>
              <a:defRPr sz="9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  <p:sp>
        <p:nvSpPr>
          <p:cNvPr id="2" name="MSIPCMContentMarking" descr="{&quot;HashCode&quot;:-1489314896,&quot;Placement&quot;:&quot;Footer&quot;,&quot;Top&quot;:760.8117,&quot;Left&quot;:0.0,&quot;SlideWidth&quot;:540,&quot;SlideHeight&quot;:780}"/>
          <p:cNvSpPr txBox="1"/>
          <p:nvPr userDrawn="1"/>
        </p:nvSpPr>
        <p:spPr>
          <a:xfrm>
            <a:off x="0" y="9662309"/>
            <a:ext cx="1304575" cy="243691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1">
            <a:spAutoFit/>
          </a:bodyPr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fr-FR" sz="900">
                <a:solidFill>
                  <a:srgbClr val="CF022B"/>
                </a:solidFill>
                <a:latin typeface="Tahoma" panose="020B0604030504040204" pitchFamily="34" charset="0"/>
              </a:rPr>
              <a:t>C2 – Usage restreint </a:t>
            </a: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onespacesante.fr/" TargetMode="External"/><Relationship Id="rId7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hyperlink" Target="https://emojipedia.org/microsoft/windows-10-anniversary-update/face-with-thermometer/" TargetMode="External"/><Relationship Id="rId4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monespacesante.fr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www.monespacesante.fr/pdf/matrice-habilitations.pdf" TargetMode="External"/><Relationship Id="rId4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15bf075625a_0_1"/>
          <p:cNvSpPr/>
          <p:nvPr/>
        </p:nvSpPr>
        <p:spPr>
          <a:xfrm rot="-1348766">
            <a:off x="5725065" y="9204096"/>
            <a:ext cx="1993067" cy="902624"/>
          </a:xfrm>
          <a:custGeom>
            <a:avLst/>
            <a:gdLst/>
            <a:ahLst/>
            <a:cxnLst/>
            <a:rect l="l" t="t" r="r" b="b"/>
            <a:pathLst>
              <a:path w="2540176" h="1572936" extrusionOk="0">
                <a:moveTo>
                  <a:pt x="21018" y="280603"/>
                </a:moveTo>
                <a:cubicBezTo>
                  <a:pt x="1102037" y="-278197"/>
                  <a:pt x="1700457" y="179003"/>
                  <a:pt x="2540176" y="128203"/>
                </a:cubicBezTo>
                <a:lnTo>
                  <a:pt x="2540176" y="1572936"/>
                </a:lnTo>
                <a:lnTo>
                  <a:pt x="465518" y="1572936"/>
                </a:lnTo>
                <a:cubicBezTo>
                  <a:pt x="317351" y="1142158"/>
                  <a:pt x="-97515" y="1168581"/>
                  <a:pt x="21018" y="280603"/>
                </a:cubicBezTo>
                <a:close/>
              </a:path>
            </a:pathLst>
          </a:custGeom>
          <a:solidFill>
            <a:srgbClr val="0C419A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0" name="Google Shape;90;g15bf075625a_0_1"/>
          <p:cNvSpPr/>
          <p:nvPr/>
        </p:nvSpPr>
        <p:spPr>
          <a:xfrm>
            <a:off x="-20250" y="9518950"/>
            <a:ext cx="6858000" cy="378600"/>
          </a:xfrm>
          <a:prstGeom prst="rect">
            <a:avLst/>
          </a:prstGeom>
          <a:solidFill>
            <a:srgbClr val="E11A81"/>
          </a:solidFill>
          <a:ln w="9525" cap="flat" cmpd="sng">
            <a:solidFill>
              <a:srgbClr val="EAD1D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lang="fr-FR" sz="1300" b="1" i="0" u="none" strike="noStrike" cap="none">
              <a:solidFill>
                <a:schemeClr val="lt1"/>
              </a:solidFill>
              <a:latin typeface="Source Sans Pro"/>
              <a:ea typeface="Source Sans Pro"/>
            </a:endParaRPr>
          </a:p>
        </p:txBody>
      </p:sp>
      <p:sp>
        <p:nvSpPr>
          <p:cNvPr id="91" name="Google Shape;91;g15bf075625a_0_1"/>
          <p:cNvSpPr/>
          <p:nvPr/>
        </p:nvSpPr>
        <p:spPr>
          <a:xfrm>
            <a:off x="0" y="0"/>
            <a:ext cx="6858000" cy="847800"/>
          </a:xfrm>
          <a:prstGeom prst="rect">
            <a:avLst/>
          </a:prstGeom>
          <a:solidFill>
            <a:srgbClr val="EAD1DC"/>
          </a:solidFill>
          <a:ln w="9525" cap="flat" cmpd="sng">
            <a:solidFill>
              <a:srgbClr val="EAD1D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" name="Google Shape;92;g15bf075625a_0_1"/>
          <p:cNvSpPr/>
          <p:nvPr/>
        </p:nvSpPr>
        <p:spPr>
          <a:xfrm rot="787303">
            <a:off x="-348814" y="-59679"/>
            <a:ext cx="1540832" cy="977240"/>
          </a:xfrm>
          <a:prstGeom prst="flowChartDisplay">
            <a:avLst/>
          </a:prstGeom>
          <a:solidFill>
            <a:srgbClr val="0C419A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3" name="Google Shape;93;g15bf075625a_0_1"/>
          <p:cNvSpPr/>
          <p:nvPr/>
        </p:nvSpPr>
        <p:spPr>
          <a:xfrm>
            <a:off x="1075629" y="56451"/>
            <a:ext cx="4738500" cy="62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fr-FR" sz="1700" b="1" dirty="0">
                <a:solidFill>
                  <a:srgbClr val="E11A8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Mon espace santé : qu’est-ce que ça change concrètement ?</a:t>
            </a:r>
            <a:endParaRPr sz="1700" b="1" i="0" u="none" strike="noStrike" cap="none" dirty="0">
              <a:solidFill>
                <a:srgbClr val="E11A8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id="94" name="Google Shape;94;g15bf075625a_0_1" descr="Mon Espace Santé | G_NIUS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860712" y="55775"/>
            <a:ext cx="934988" cy="622200"/>
          </a:xfrm>
          <a:prstGeom prst="rect">
            <a:avLst/>
          </a:prstGeom>
          <a:noFill/>
          <a:ln>
            <a:noFill/>
          </a:ln>
        </p:spPr>
      </p:pic>
      <p:sp>
        <p:nvSpPr>
          <p:cNvPr id="95" name="Google Shape;95;g15bf075625a_0_1"/>
          <p:cNvSpPr txBox="1"/>
          <p:nvPr/>
        </p:nvSpPr>
        <p:spPr>
          <a:xfrm>
            <a:off x="66825" y="1628899"/>
            <a:ext cx="1926600" cy="1019100"/>
          </a:xfrm>
          <a:prstGeom prst="rect">
            <a:avLst/>
          </a:prstGeom>
          <a:solidFill>
            <a:srgbClr val="F0FBFE"/>
          </a:solidFill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100" i="0" u="none" strike="noStrike" cap="none" dirty="0">
                <a:solidFill>
                  <a:srgbClr val="5E5E5E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Mon espace santé </a:t>
            </a:r>
            <a:r>
              <a:rPr lang="fr-FR" sz="1100" dirty="0">
                <a:solidFill>
                  <a:srgbClr val="5E5E5E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est ouvert </a:t>
            </a:r>
            <a:r>
              <a:rPr lang="fr-FR" sz="1100" i="0" u="none" strike="noStrike" cap="none" dirty="0">
                <a:solidFill>
                  <a:srgbClr val="5E5E5E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à </a:t>
            </a:r>
            <a:r>
              <a:rPr lang="fr-FR" sz="1100" b="1" i="0" u="none" strike="noStrike" cap="none" dirty="0">
                <a:solidFill>
                  <a:srgbClr val="DF268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tout </a:t>
            </a:r>
            <a:r>
              <a:rPr lang="fr-FR" sz="1100" b="1" dirty="0">
                <a:solidFill>
                  <a:srgbClr val="DF268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assuré social,</a:t>
            </a:r>
            <a:endParaRPr sz="1100" b="1" dirty="0">
              <a:solidFill>
                <a:srgbClr val="DF2680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100" b="1" dirty="0">
                <a:solidFill>
                  <a:srgbClr val="5E5E5E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+65 millions</a:t>
            </a:r>
            <a:r>
              <a:rPr lang="fr-FR" sz="1100" dirty="0">
                <a:solidFill>
                  <a:srgbClr val="5E5E5E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de français ont 1 profil ouvert</a:t>
            </a:r>
            <a:endParaRPr sz="1100" dirty="0">
              <a:solidFill>
                <a:srgbClr val="5E5E5E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96" name="Google Shape;96;g15bf075625a_0_1"/>
          <p:cNvSpPr/>
          <p:nvPr/>
        </p:nvSpPr>
        <p:spPr>
          <a:xfrm>
            <a:off x="66825" y="2700288"/>
            <a:ext cx="6728700" cy="315900"/>
          </a:xfrm>
          <a:prstGeom prst="roundRect">
            <a:avLst>
              <a:gd name="adj" fmla="val 0"/>
            </a:avLst>
          </a:prstGeom>
          <a:solidFill>
            <a:srgbClr val="E11A81"/>
          </a:solidFill>
          <a:ln w="9525" cap="flat" cmpd="sng">
            <a:solidFill>
              <a:srgbClr val="E11A8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algn="ctr">
              <a:lnSpc>
                <a:spcPct val="107000"/>
              </a:lnSpc>
              <a:buSzPts val="1050"/>
            </a:pPr>
            <a:r>
              <a:rPr lang="fr-FR" sz="1200" b="1" dirty="0">
                <a:solidFill>
                  <a:schemeClr val="bg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🔎</a:t>
            </a:r>
            <a:r>
              <a:rPr lang="fr-FR" sz="1300" b="0" i="0" u="none" strike="noStrike" cap="none" dirty="0">
                <a:solidFill>
                  <a:srgbClr val="0C419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</a:t>
            </a:r>
            <a:r>
              <a:rPr lang="fr-FR" sz="1300" b="1" i="1" dirty="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Quels impacts pour la prise en charge de vos usagers ?</a:t>
            </a:r>
            <a:endParaRPr sz="1300" b="1" i="1" u="none" strike="noStrike" cap="none" dirty="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97" name="Google Shape;97;g15bf075625a_0_1"/>
          <p:cNvSpPr/>
          <p:nvPr/>
        </p:nvSpPr>
        <p:spPr>
          <a:xfrm>
            <a:off x="57350" y="7569825"/>
            <a:ext cx="6728700" cy="315900"/>
          </a:xfrm>
          <a:prstGeom prst="roundRect">
            <a:avLst>
              <a:gd name="adj" fmla="val 0"/>
            </a:avLst>
          </a:prstGeom>
          <a:solidFill>
            <a:srgbClr val="E11A81"/>
          </a:solidFill>
          <a:ln w="9525" cap="flat" cmpd="sng">
            <a:solidFill>
              <a:srgbClr val="E11A8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 algn="ctr">
              <a:lnSpc>
                <a:spcPct val="107000"/>
              </a:lnSpc>
              <a:buSzPts val="1050"/>
            </a:pPr>
            <a:r>
              <a:rPr lang="fr-FR" sz="1200" b="1">
                <a:solidFill>
                  <a:schemeClr val="bg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🔎</a:t>
            </a:r>
            <a:r>
              <a:rPr lang="fr-FR" sz="1300" b="0" i="0" u="none" strike="noStrike" cap="none">
                <a:solidFill>
                  <a:srgbClr val="0C419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</a:t>
            </a:r>
            <a:r>
              <a:rPr lang="fr-FR" sz="1300" b="1" i="1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Concrètement, quels impacts sur mon métier ?</a:t>
            </a:r>
            <a:endParaRPr sz="1300" b="1" i="1" u="none" strike="noStrike" cap="none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98" name="Google Shape;98;g15bf075625a_0_1"/>
          <p:cNvSpPr/>
          <p:nvPr/>
        </p:nvSpPr>
        <p:spPr>
          <a:xfrm>
            <a:off x="66825" y="953825"/>
            <a:ext cx="6728700" cy="315900"/>
          </a:xfrm>
          <a:prstGeom prst="roundRect">
            <a:avLst>
              <a:gd name="adj" fmla="val 0"/>
            </a:avLst>
          </a:prstGeom>
          <a:solidFill>
            <a:srgbClr val="E11A81"/>
          </a:solidFill>
          <a:ln w="9525" cap="flat" cmpd="sng">
            <a:solidFill>
              <a:srgbClr val="E11A8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lang="fr-FR" b="1" i="0" u="none" strike="noStrike" cap="none" dirty="0">
                <a:solidFill>
                  <a:schemeClr val="bg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🔎</a:t>
            </a:r>
            <a:r>
              <a:rPr lang="fr-FR" sz="1300" b="0" i="0" u="none" strike="noStrike" cap="none" dirty="0">
                <a:solidFill>
                  <a:srgbClr val="0C419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</a:t>
            </a:r>
            <a:r>
              <a:rPr lang="fr-FR" sz="1300" b="1" i="1" dirty="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Qu’est-ce que Mon espace santé ?</a:t>
            </a:r>
            <a:endParaRPr sz="1300" b="1" i="1" u="none" strike="noStrike" cap="none" dirty="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99" name="Google Shape;99;g15bf075625a_0_1"/>
          <p:cNvSpPr/>
          <p:nvPr/>
        </p:nvSpPr>
        <p:spPr>
          <a:xfrm>
            <a:off x="57188" y="7995050"/>
            <a:ext cx="6728700" cy="1461300"/>
          </a:xfrm>
          <a:prstGeom prst="rect">
            <a:avLst/>
          </a:prstGeom>
          <a:solidFill>
            <a:srgbClr val="F0FBF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100" b="1" dirty="0">
                <a:solidFill>
                  <a:srgbClr val="5E5E5E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</a:t>
            </a:r>
            <a:r>
              <a:rPr lang="fr-FR" sz="1100" b="1" dirty="0">
                <a:solidFill>
                  <a:srgbClr val="5E5E5E"/>
                </a:solidFill>
                <a:latin typeface="Source Sans Pro"/>
                <a:ea typeface="Source Sans Pro"/>
                <a:cs typeface="Source Sans Pro"/>
                <a:sym typeface="Source Sans Pro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2"/>
                  </a:ext>
                </a:extLst>
              </a:rPr>
              <a:t>Pas de nouveaux outils à prendre en main car vous n’utilisez pas le service Mon espace santé, mais vos outils actuels !</a:t>
            </a:r>
            <a:endParaRPr lang="fr-FR" sz="1100" b="1" dirty="0">
              <a:solidFill>
                <a:srgbClr val="5E5E5E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r>
              <a:rPr lang="fr-FR" sz="1100" dirty="0">
                <a:solidFill>
                  <a:srgbClr val="0C419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➡ </a:t>
            </a:r>
            <a:r>
              <a:rPr lang="fr-FR" sz="1100" dirty="0">
                <a:solidFill>
                  <a:srgbClr val="5E5E5E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Alimentez et consultez le dossier médical de Mon espace santé (DMP) depuis </a:t>
            </a:r>
            <a:r>
              <a:rPr lang="fr-FR" sz="1100" b="1" dirty="0">
                <a:solidFill>
                  <a:srgbClr val="DF268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votre logiciel de Dossier Usager informatisé (DUI)</a:t>
            </a:r>
            <a:r>
              <a:rPr lang="fr-FR" sz="1100" dirty="0">
                <a:solidFill>
                  <a:srgbClr val="5E5E5E"/>
                </a:solidFill>
                <a:latin typeface="Source Sans Pro"/>
                <a:ea typeface="Source Sans Pro"/>
                <a:sym typeface="Source Sans Pro"/>
              </a:rPr>
              <a:t>.</a:t>
            </a:r>
          </a:p>
          <a:p>
            <a:pPr algn="just"/>
            <a:r>
              <a:rPr lang="fr-FR" sz="1100" dirty="0">
                <a:solidFill>
                  <a:srgbClr val="0C419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➡ </a:t>
            </a:r>
            <a:r>
              <a:rPr lang="fr-FR" sz="1100" dirty="0">
                <a:solidFill>
                  <a:srgbClr val="5E5E5E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Vous utilisez votre </a:t>
            </a:r>
            <a:r>
              <a:rPr lang="fr-FR" sz="1100" b="1" dirty="0">
                <a:solidFill>
                  <a:srgbClr val="DF268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messagerie MSSanté</a:t>
            </a:r>
            <a:r>
              <a:rPr lang="fr-FR" sz="1100" dirty="0">
                <a:solidFill>
                  <a:srgbClr val="DF268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</a:t>
            </a:r>
            <a:r>
              <a:rPr lang="fr-FR" sz="1100" dirty="0">
                <a:solidFill>
                  <a:srgbClr val="5E5E5E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pour communiquer avec la messagerie intégrée à Mon espace santé.  </a:t>
            </a:r>
          </a:p>
          <a:p>
            <a:pPr lvl="0">
              <a:lnSpc>
                <a:spcPct val="115000"/>
              </a:lnSpc>
              <a:spcAft>
                <a:spcPts val="800"/>
              </a:spcAft>
              <a:buSzPts val="1100"/>
            </a:pPr>
            <a:r>
              <a:rPr lang="fr-FR" sz="1100" dirty="0">
                <a:solidFill>
                  <a:srgbClr val="0C419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➡ </a:t>
            </a:r>
            <a:r>
              <a:rPr lang="fr-FR" sz="1100" dirty="0">
                <a:solidFill>
                  <a:srgbClr val="5E5E5E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Il est désormais possible </a:t>
            </a:r>
            <a:r>
              <a:rPr lang="fr-FR" sz="1100" dirty="0">
                <a:solidFill>
                  <a:srgbClr val="5E5E5E"/>
                </a:solidFill>
                <a:latin typeface="Source Sans Pro"/>
                <a:ea typeface="Source Sans Pro"/>
              </a:rPr>
              <a:t>d’</a:t>
            </a:r>
            <a:r>
              <a:rPr lang="fr-FR" sz="1100" b="1" dirty="0">
                <a:solidFill>
                  <a:srgbClr val="E11A81"/>
                </a:solidFill>
                <a:latin typeface="Source Sans Pro"/>
                <a:ea typeface="Source Sans Pro"/>
              </a:rPr>
              <a:t>automatiser le partage des documents vers Mon espace santé </a:t>
            </a:r>
            <a:r>
              <a:rPr lang="fr-FR" sz="1100" dirty="0">
                <a:solidFill>
                  <a:srgbClr val="5E5E5E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et donc à réduire au maximum toute « action humaine supplémentaire »</a:t>
            </a:r>
          </a:p>
        </p:txBody>
      </p:sp>
      <p:sp>
        <p:nvSpPr>
          <p:cNvPr id="100" name="Google Shape;100;g15bf075625a_0_1"/>
          <p:cNvSpPr txBox="1"/>
          <p:nvPr/>
        </p:nvSpPr>
        <p:spPr>
          <a:xfrm>
            <a:off x="57150" y="5182727"/>
            <a:ext cx="6728700" cy="2254946"/>
          </a:xfrm>
          <a:prstGeom prst="rect">
            <a:avLst/>
          </a:prstGeom>
          <a:solidFill>
            <a:srgbClr val="F3F3F3"/>
          </a:solidFill>
          <a:ln w="9525" cap="flat" cmpd="sng">
            <a:solidFill>
              <a:srgbClr val="E11A8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spAutoFit/>
          </a:bodyPr>
          <a:lstStyle/>
          <a:p>
            <a:pPr>
              <a:lnSpc>
                <a:spcPct val="115000"/>
              </a:lnSpc>
            </a:pPr>
            <a:r>
              <a:rPr lang="fr-FR" sz="1100" b="1" dirty="0">
                <a:solidFill>
                  <a:srgbClr val="92D05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✅</a:t>
            </a:r>
            <a:r>
              <a:rPr lang="fr-FR" sz="1100" dirty="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</a:t>
            </a:r>
            <a:r>
              <a:rPr lang="fr-FR" sz="1100" b="1" dirty="0">
                <a:solidFill>
                  <a:srgbClr val="DF268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Simplification du parcours </a:t>
            </a:r>
            <a:r>
              <a:rPr lang="fr-FR" sz="1100" dirty="0">
                <a:solidFill>
                  <a:srgbClr val="5E5E5E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qui retrouve dans un seul et même endroit tout ce qui a trait à sa santé</a:t>
            </a:r>
            <a:endParaRPr lang="fr-FR" sz="1100" dirty="0">
              <a:solidFill>
                <a:schemeClr val="dk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-FR" sz="1100" b="1" dirty="0">
                <a:solidFill>
                  <a:srgbClr val="92D05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✅ </a:t>
            </a:r>
            <a:r>
              <a:rPr lang="fr-FR" sz="1100" b="1" dirty="0">
                <a:solidFill>
                  <a:srgbClr val="E11A8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Sécurisation</a:t>
            </a:r>
            <a:r>
              <a:rPr lang="fr-FR" sz="1100" dirty="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</a:t>
            </a:r>
            <a:r>
              <a:rPr lang="fr-FR" sz="1100" dirty="0">
                <a:solidFill>
                  <a:srgbClr val="5E5E5E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des échanges et des données stockées dans un contexte d’enjeux cybersécurité croissants</a:t>
            </a:r>
          </a:p>
          <a:p>
            <a:pPr>
              <a:lnSpc>
                <a:spcPct val="115000"/>
              </a:lnSpc>
              <a:spcBef>
                <a:spcPts val="800"/>
              </a:spcBef>
            </a:pPr>
            <a:r>
              <a:rPr lang="fr-FR" sz="1100" b="1" dirty="0">
                <a:solidFill>
                  <a:srgbClr val="92D05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✅</a:t>
            </a:r>
            <a:r>
              <a:rPr lang="fr-FR" sz="1100" dirty="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</a:t>
            </a:r>
            <a:r>
              <a:rPr lang="fr-FR" sz="1100" b="1" dirty="0">
                <a:solidFill>
                  <a:srgbClr val="E11A8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Information plus exhaustive et plus facilement accessible</a:t>
            </a:r>
            <a:r>
              <a:rPr lang="fr-FR" sz="1100" dirty="0">
                <a:solidFill>
                  <a:srgbClr val="E11A8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</a:t>
            </a:r>
            <a:r>
              <a:rPr lang="fr-FR" sz="1100" dirty="0">
                <a:solidFill>
                  <a:srgbClr val="5E5E5E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sur la santé et l’accompagnement médical, social et médico-social de l'usager au service de la qualité de la prise en </a:t>
            </a:r>
            <a:r>
              <a:rPr lang="fr-FR" sz="1100" dirty="0">
                <a:solidFill>
                  <a:srgbClr val="5E5E5E"/>
                </a:solidFill>
                <a:latin typeface="Source Sans Pro"/>
                <a:ea typeface="Source Sans Pro"/>
                <a:cs typeface="Source Sans Pro"/>
                <a:sym typeface="Source Sans Pro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3"/>
                  </a:ext>
                </a:extLst>
              </a:rPr>
              <a:t>charge</a:t>
            </a:r>
            <a:r>
              <a:rPr lang="fr-FR" sz="1100" dirty="0">
                <a:solidFill>
                  <a:srgbClr val="5E5E5E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(moins de redondance d’examens,  temps de soins libéré grâce à la centralisation et l’accès facilité aux documents de soin utiles, etc.) </a:t>
            </a:r>
          </a:p>
          <a:p>
            <a:pPr marL="0" lvl="0" indent="0" algn="l" rtl="0">
              <a:lnSpc>
                <a:spcPct val="115000"/>
              </a:lnSpc>
              <a:spcBef>
                <a:spcPts val="800"/>
              </a:spcBef>
              <a:spcAft>
                <a:spcPts val="0"/>
              </a:spcAft>
              <a:buNone/>
            </a:pPr>
            <a:r>
              <a:rPr lang="fr-FR" sz="1100" b="1" dirty="0">
                <a:solidFill>
                  <a:srgbClr val="92D05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✅</a:t>
            </a:r>
            <a:r>
              <a:rPr lang="fr-FR" sz="1100" dirty="0">
                <a:solidFill>
                  <a:srgbClr val="5E5E5E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Meilleure </a:t>
            </a:r>
            <a:r>
              <a:rPr lang="fr-FR" sz="1100" b="1" dirty="0">
                <a:solidFill>
                  <a:srgbClr val="E11A81"/>
                </a:solidFill>
                <a:latin typeface="Source Sans Pro"/>
                <a:ea typeface="Source Sans Pro"/>
                <a:cs typeface="Source Sans Pro"/>
                <a:sym typeface="Source Sans Pro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4"/>
                  </a:ext>
                </a:extLst>
              </a:rPr>
              <a:t>coordination des soins</a:t>
            </a:r>
            <a:r>
              <a:rPr lang="fr-FR" sz="1100" dirty="0">
                <a:solidFill>
                  <a:srgbClr val="5E5E5E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car les professionnels peuvent accéder facilement aux données de santé utiles</a:t>
            </a:r>
          </a:p>
          <a:p>
            <a:pPr marL="0" lvl="0" indent="0" algn="l" rtl="0">
              <a:lnSpc>
                <a:spcPct val="115000"/>
              </a:lnSpc>
              <a:spcBef>
                <a:spcPts val="800"/>
              </a:spcBef>
              <a:spcAft>
                <a:spcPts val="800"/>
              </a:spcAft>
              <a:buNone/>
            </a:pPr>
            <a:r>
              <a:rPr lang="fr-FR" sz="1100" b="1" dirty="0">
                <a:solidFill>
                  <a:srgbClr val="92D05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✅</a:t>
            </a:r>
            <a:r>
              <a:rPr lang="fr-FR" sz="1100" dirty="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</a:t>
            </a:r>
            <a:r>
              <a:rPr lang="fr-FR" sz="1100" b="1" dirty="0">
                <a:solidFill>
                  <a:srgbClr val="E11A8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Gain de temps</a:t>
            </a:r>
            <a:r>
              <a:rPr lang="fr-FR" sz="1100" dirty="0">
                <a:solidFill>
                  <a:srgbClr val="5E5E5E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dans les procédures médico-administratives (transmission d’informations amont/ aval, etc.) </a:t>
            </a:r>
            <a:endParaRPr lang="fr-FR" sz="1700" b="1" dirty="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01" name="Google Shape;101;g15bf075625a_0_1"/>
          <p:cNvSpPr txBox="1"/>
          <p:nvPr/>
        </p:nvSpPr>
        <p:spPr>
          <a:xfrm>
            <a:off x="4540125" y="1628899"/>
            <a:ext cx="2255400" cy="1019075"/>
          </a:xfrm>
          <a:prstGeom prst="rect">
            <a:avLst/>
          </a:prstGeom>
          <a:solidFill>
            <a:srgbClr val="F0FBFE"/>
          </a:solidFill>
          <a:ln>
            <a:noFill/>
          </a:ln>
        </p:spPr>
        <p:txBody>
          <a:bodyPr spcFirstLastPara="1" wrap="square" lIns="50800" tIns="50800" rIns="50800" bIns="508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</a:pPr>
            <a:r>
              <a:rPr lang="fr-FR" sz="900" b="1">
                <a:solidFill>
                  <a:srgbClr val="E11A8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✔</a:t>
            </a:r>
            <a:r>
              <a:rPr lang="fr-FR" sz="900" b="1">
                <a:solidFill>
                  <a:srgbClr val="92D05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fr-FR" sz="1100">
                <a:solidFill>
                  <a:srgbClr val="5E5E5E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Dossier médical et profil médical                                  </a:t>
            </a:r>
            <a:r>
              <a:rPr lang="fr-FR" sz="1100" b="1">
                <a:solidFill>
                  <a:srgbClr val="E11A8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✔</a:t>
            </a:r>
            <a:r>
              <a:rPr lang="fr-FR" sz="1100" b="1">
                <a:solidFill>
                  <a:srgbClr val="92D05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</a:t>
            </a:r>
            <a:r>
              <a:rPr lang="fr-FR" sz="1100">
                <a:solidFill>
                  <a:srgbClr val="5E5E5E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Agenda                      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400"/>
              </a:spcBef>
              <a:spcAft>
                <a:spcPts val="400"/>
              </a:spcAft>
              <a:buNone/>
            </a:pPr>
            <a:r>
              <a:rPr lang="fr-FR" sz="1100" b="1">
                <a:solidFill>
                  <a:srgbClr val="E11A8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✔</a:t>
            </a:r>
            <a:r>
              <a:rPr lang="fr-FR" sz="1100" b="1">
                <a:solidFill>
                  <a:srgbClr val="92D05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</a:t>
            </a:r>
            <a:r>
              <a:rPr lang="fr-FR" sz="1100">
                <a:solidFill>
                  <a:srgbClr val="5E5E5E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Catalogue de services                             </a:t>
            </a:r>
            <a:r>
              <a:rPr lang="fr-FR" sz="1100" b="1">
                <a:solidFill>
                  <a:srgbClr val="E11A8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✔</a:t>
            </a:r>
            <a:r>
              <a:rPr lang="fr-FR" sz="1100" b="1">
                <a:solidFill>
                  <a:srgbClr val="92D05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</a:t>
            </a:r>
            <a:r>
              <a:rPr lang="fr-FR" sz="1100">
                <a:solidFill>
                  <a:srgbClr val="5E5E5E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Messagerie</a:t>
            </a:r>
            <a:r>
              <a:rPr lang="fr-FR" sz="1100">
                <a:solidFill>
                  <a:srgbClr val="5E5E5E"/>
                </a:solidFill>
                <a:latin typeface="Source Sans Pro"/>
                <a:ea typeface="Source Sans Pro"/>
                <a:cs typeface="Source Sans Pro"/>
                <a:sym typeface="Source Sans Pro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5"/>
                  </a:ext>
                </a:extLst>
              </a:rPr>
              <a:t> </a:t>
            </a:r>
            <a:r>
              <a:rPr lang="fr-FR" sz="1100">
                <a:solidFill>
                  <a:srgbClr val="5E5E5E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sécurisée</a:t>
            </a:r>
          </a:p>
        </p:txBody>
      </p:sp>
      <p:sp>
        <p:nvSpPr>
          <p:cNvPr id="102" name="Google Shape;102;g15bf075625a_0_1"/>
          <p:cNvSpPr/>
          <p:nvPr/>
        </p:nvSpPr>
        <p:spPr>
          <a:xfrm>
            <a:off x="2102875" y="1628875"/>
            <a:ext cx="2305200" cy="1019100"/>
          </a:xfrm>
          <a:prstGeom prst="rect">
            <a:avLst/>
          </a:prstGeom>
          <a:solidFill>
            <a:srgbClr val="F0FBF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fr-FR" sz="1100" dirty="0">
                <a:solidFill>
                  <a:srgbClr val="5E5E5E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Le nouveau</a:t>
            </a:r>
            <a:r>
              <a:rPr lang="fr-FR" sz="1100" b="1" dirty="0">
                <a:solidFill>
                  <a:srgbClr val="5E5E5E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carnet de santé numérique</a:t>
            </a:r>
            <a:r>
              <a:rPr lang="fr-FR" sz="1100" dirty="0">
                <a:solidFill>
                  <a:srgbClr val="5E5E5E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du patient =&gt; un </a:t>
            </a:r>
            <a:r>
              <a:rPr lang="fr-FR" sz="1100" b="1" dirty="0">
                <a:solidFill>
                  <a:srgbClr val="DF268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espace de confiance personnel sécurisé</a:t>
            </a:r>
            <a:r>
              <a:rPr lang="fr-FR" sz="1100" dirty="0">
                <a:solidFill>
                  <a:srgbClr val="5E5E5E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,  qui remet le patient au cœur de la gestion de son parcours de santé, social et médico-social.</a:t>
            </a:r>
            <a:endParaRPr sz="1300" dirty="0"/>
          </a:p>
        </p:txBody>
      </p:sp>
      <p:sp>
        <p:nvSpPr>
          <p:cNvPr id="103" name="Google Shape;103;g15bf075625a_0_1"/>
          <p:cNvSpPr/>
          <p:nvPr/>
        </p:nvSpPr>
        <p:spPr>
          <a:xfrm>
            <a:off x="3447700" y="3089638"/>
            <a:ext cx="3348000" cy="1968600"/>
          </a:xfrm>
          <a:prstGeom prst="rect">
            <a:avLst/>
          </a:prstGeom>
          <a:solidFill>
            <a:srgbClr val="F0FBF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-FR" sz="1100" dirty="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-  Compléter leur </a:t>
            </a:r>
            <a:r>
              <a:rPr lang="fr-FR" sz="1100" b="1" dirty="0">
                <a:solidFill>
                  <a:srgbClr val="E11A8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p</a:t>
            </a:r>
            <a:r>
              <a:rPr lang="fr-FR" sz="1100" b="1" dirty="0">
                <a:solidFill>
                  <a:srgbClr val="E11A81"/>
                </a:solidFill>
                <a:latin typeface="Source Sans Pro"/>
                <a:ea typeface="Source Sans Pro"/>
                <a:cs typeface="Source Sans Pro"/>
                <a:sym typeface="Source Sans Pro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6"/>
                  </a:ext>
                </a:extLst>
              </a:rPr>
              <a:t>rofil médical </a:t>
            </a:r>
            <a:r>
              <a:rPr lang="fr-FR" sz="1100" dirty="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: allergies, antécédents, traitements, etc.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fr-FR" sz="1100" dirty="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-  </a:t>
            </a:r>
            <a:r>
              <a:rPr lang="fr-FR" sz="1100" b="1" dirty="0">
                <a:solidFill>
                  <a:srgbClr val="E11A8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Recevoir des messages</a:t>
            </a:r>
            <a:r>
              <a:rPr lang="fr-FR" sz="1100" dirty="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de ses professionnels qui l’accompagnent et y répondre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fr-FR" sz="1100" dirty="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-  </a:t>
            </a:r>
            <a:r>
              <a:rPr lang="fr-FR" sz="1100" b="1" dirty="0">
                <a:solidFill>
                  <a:srgbClr val="E11A8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Ajouter des documents</a:t>
            </a:r>
            <a:r>
              <a:rPr lang="fr-FR" sz="1100" dirty="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dans leur dossier médical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fr-FR" sz="1100" dirty="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-  </a:t>
            </a:r>
            <a:r>
              <a:rPr lang="fr-FR" sz="1100" b="1" dirty="0">
                <a:solidFill>
                  <a:srgbClr val="E11A8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Consulter </a:t>
            </a:r>
            <a:r>
              <a:rPr lang="fr-FR" sz="1100" b="1" dirty="0">
                <a:solidFill>
                  <a:srgbClr val="E11A81"/>
                </a:solidFill>
                <a:latin typeface="Source Sans Pro"/>
                <a:ea typeface="Source Sans Pro"/>
                <a:cs typeface="Source Sans Pro"/>
                <a:sym typeface="Source Sans Pro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7"/>
                  </a:ext>
                </a:extLst>
              </a:rPr>
              <a:t>des documents</a:t>
            </a:r>
            <a:r>
              <a:rPr lang="fr-FR" sz="1100" dirty="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8"/>
                  </a:ext>
                </a:extLst>
              </a:rPr>
              <a:t> déposés par les professionnels qui l’accompagnent et de l’Assurance maladie</a:t>
            </a:r>
            <a:endParaRPr lang="fr-FR" sz="1100" dirty="0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sp>
        <p:nvSpPr>
          <p:cNvPr id="104" name="Google Shape;104;g15bf075625a_0_1"/>
          <p:cNvSpPr/>
          <p:nvPr/>
        </p:nvSpPr>
        <p:spPr>
          <a:xfrm>
            <a:off x="66825" y="3125057"/>
            <a:ext cx="3364098" cy="1952493"/>
          </a:xfrm>
          <a:prstGeom prst="rect">
            <a:avLst/>
          </a:prstGeom>
          <a:solidFill>
            <a:srgbClr val="F0FBF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endParaRPr lang="fr-FR" sz="1100" b="1" dirty="0">
              <a:solidFill>
                <a:srgbClr val="0C419A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171450" lvl="0" indent="-171450" algn="just" rtl="0"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Calibri"/>
              <a:buChar char="-"/>
            </a:pPr>
            <a:r>
              <a:rPr lang="fr-FR" sz="1100" b="1" dirty="0">
                <a:solidFill>
                  <a:srgbClr val="E11A81"/>
                </a:solidFill>
                <a:latin typeface="Source Sans Pro"/>
                <a:ea typeface="Source Sans Pro"/>
                <a:cs typeface="Source Sans Pro"/>
                <a:sym typeface="Source Sans Pro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0"/>
                  </a:ext>
                </a:extLst>
              </a:rPr>
              <a:t>déposer des documents</a:t>
            </a:r>
            <a:r>
              <a:rPr lang="fr-FR" sz="1100" dirty="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1"/>
                  </a:ext>
                </a:extLst>
              </a:rPr>
              <a:t> (DLU, projet personnalisé, grille d’évaluation médico-sociale, ordonnances, résultats d’examens, </a:t>
            </a:r>
            <a:r>
              <a:rPr lang="fr-FR" sz="1100" dirty="0" err="1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1"/>
                  </a:ext>
                </a:extLst>
              </a:rPr>
              <a:t>etc</a:t>
            </a:r>
            <a:r>
              <a:rPr lang="fr-FR" sz="1100" dirty="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1"/>
                  </a:ext>
                </a:extLst>
              </a:rPr>
              <a:t>) dans le dossier médical de l’usager</a:t>
            </a:r>
            <a:endParaRPr lang="fr-FR" sz="1100" dirty="0">
              <a:solidFill>
                <a:schemeClr val="dk1"/>
              </a:solidFill>
              <a:latin typeface="Source Sans Pro"/>
              <a:ea typeface="Source Sans Pro"/>
              <a:cs typeface="Source Sans Pro"/>
              <a:extLst>
                <a:ext uri="http://customooxmlschemas.google.com/">
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2"/>
                </a:ext>
              </a:extLst>
            </a:endParaRPr>
          </a:p>
          <a:p>
            <a:pPr marL="171450" indent="-171450" algn="just">
              <a:buClr>
                <a:schemeClr val="dk1"/>
              </a:buClr>
              <a:buSzPts val="1100"/>
              <a:buFont typeface="Calibri"/>
              <a:buChar char="-"/>
            </a:pPr>
            <a:r>
              <a:rPr lang="fr-FR" sz="1100" b="1" dirty="0">
                <a:solidFill>
                  <a:srgbClr val="E11A81"/>
                </a:solidFill>
                <a:latin typeface="Source Sans Pro"/>
                <a:ea typeface="Source Sans Pro"/>
                <a:cs typeface="Source Sans Pro"/>
                <a:sym typeface="Source Sans Pro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4"/>
                  </a:ext>
                </a:extLst>
              </a:rPr>
              <a:t>consulter le dossier médical de leurs usagers</a:t>
            </a:r>
            <a:r>
              <a:rPr lang="fr-FR" sz="1100" dirty="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5"/>
                  </a:ext>
                </a:extLst>
              </a:rPr>
              <a:t> </a:t>
            </a:r>
            <a:r>
              <a:rPr lang="fr-FR" sz="1100" dirty="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directement </a:t>
            </a:r>
            <a:r>
              <a:rPr lang="fr-FR" sz="1100" dirty="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6"/>
                  </a:ext>
                </a:extLst>
              </a:rPr>
              <a:t>depuis le </a:t>
            </a:r>
            <a:r>
              <a:rPr lang="fr-FR" sz="1100" dirty="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  <a:extLst>
                  <a:ext uri="http://customooxmlschemas.google.com/">
              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textRoundtripDataId="16"/>
                  </a:ext>
                </a:extLst>
              </a:rPr>
              <a:t>dossier usager informatisé (DUI) </a:t>
            </a:r>
            <a:r>
              <a:rPr lang="fr-FR" sz="1100" dirty="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6"/>
                  </a:ext>
                </a:extLst>
              </a:rPr>
              <a:t>de la structure</a:t>
            </a:r>
            <a:endParaRPr lang="fr-FR" sz="1100" dirty="0">
              <a:solidFill>
                <a:schemeClr val="dk1"/>
              </a:solidFill>
              <a:latin typeface="Source Sans Pro"/>
              <a:ea typeface="Source Sans Pro"/>
              <a:cs typeface="Source Sans Pro"/>
            </a:endParaRPr>
          </a:p>
          <a:p>
            <a:pPr marL="171450" indent="-171450">
              <a:buClr>
                <a:schemeClr val="dk1"/>
              </a:buClr>
              <a:buSzPts val="1100"/>
              <a:buFont typeface="Calibri"/>
              <a:buChar char="-"/>
            </a:pPr>
            <a:r>
              <a:rPr lang="fr-FR" sz="1100" b="1" dirty="0">
                <a:solidFill>
                  <a:srgbClr val="DF268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envoyer des documents ou des messages </a:t>
            </a:r>
            <a:r>
              <a:rPr lang="fr-FR" sz="1100" dirty="0">
                <a:solidFill>
                  <a:schemeClr val="dk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de manière sécurisée  grâce à la messagerie du profil Mon espace santé de leur usager</a:t>
            </a:r>
            <a:endParaRPr lang="fr-FR" sz="1500" dirty="0">
              <a:solidFill>
                <a:schemeClr val="dk1"/>
              </a:solidFill>
              <a:latin typeface="Source Sans Pro"/>
              <a:ea typeface="Source Sans Pro"/>
              <a:cs typeface="Source Sans Pro"/>
            </a:endParaRPr>
          </a:p>
        </p:txBody>
      </p:sp>
      <p:sp>
        <p:nvSpPr>
          <p:cNvPr id="105" name="Google Shape;105;g15bf075625a_0_1"/>
          <p:cNvSpPr txBox="1"/>
          <p:nvPr/>
        </p:nvSpPr>
        <p:spPr>
          <a:xfrm>
            <a:off x="562575" y="1269725"/>
            <a:ext cx="935100" cy="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100" b="1">
                <a:solidFill>
                  <a:srgbClr val="0C419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Pour qui ? </a:t>
            </a:r>
            <a:endParaRPr sz="1100" b="1">
              <a:solidFill>
                <a:srgbClr val="0C419A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06" name="Google Shape;106;g15bf075625a_0_1"/>
          <p:cNvSpPr txBox="1"/>
          <p:nvPr/>
        </p:nvSpPr>
        <p:spPr>
          <a:xfrm>
            <a:off x="2787925" y="1269725"/>
            <a:ext cx="935100" cy="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100" b="1">
                <a:solidFill>
                  <a:srgbClr val="0C419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Pourquoi  ? </a:t>
            </a:r>
            <a:endParaRPr sz="1100" b="1">
              <a:solidFill>
                <a:srgbClr val="0C419A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07" name="Google Shape;107;g15bf075625a_0_1"/>
          <p:cNvSpPr txBox="1"/>
          <p:nvPr/>
        </p:nvSpPr>
        <p:spPr>
          <a:xfrm>
            <a:off x="4537475" y="1269725"/>
            <a:ext cx="2255400" cy="35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sp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100" b="1" dirty="0">
                <a:solidFill>
                  <a:srgbClr val="0C419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Que contient Mon espace santé ? </a:t>
            </a:r>
            <a:endParaRPr sz="1100" b="1" dirty="0">
              <a:solidFill>
                <a:srgbClr val="0C419A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08" name="Google Shape;108;g15bf075625a_0_1"/>
          <p:cNvSpPr txBox="1"/>
          <p:nvPr/>
        </p:nvSpPr>
        <p:spPr>
          <a:xfrm>
            <a:off x="554175" y="3043102"/>
            <a:ext cx="2373300" cy="4818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sp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fr-FR" sz="1100" b="1">
                <a:solidFill>
                  <a:srgbClr val="0C419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Les </a:t>
            </a:r>
            <a:r>
              <a:rPr lang="fr-FR" sz="1100" b="1">
                <a:solidFill>
                  <a:srgbClr val="0C419A"/>
                </a:solidFill>
                <a:latin typeface="Source Sans Pro"/>
                <a:ea typeface="Source Sans Pro"/>
                <a:cs typeface="Source Sans Pro"/>
                <a:sym typeface="Source Sans Pro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17"/>
                  </a:ext>
                </a:extLst>
              </a:rPr>
              <a:t>professionnels </a:t>
            </a:r>
            <a:r>
              <a:rPr lang="fr-FR" sz="1100" b="1">
                <a:solidFill>
                  <a:srgbClr val="0C419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peuvent : </a:t>
            </a:r>
          </a:p>
        </p:txBody>
      </p:sp>
      <p:sp>
        <p:nvSpPr>
          <p:cNvPr id="109" name="Google Shape;109;g15bf075625a_0_1"/>
          <p:cNvSpPr txBox="1"/>
          <p:nvPr/>
        </p:nvSpPr>
        <p:spPr>
          <a:xfrm>
            <a:off x="3935050" y="3035302"/>
            <a:ext cx="2373300" cy="4818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spAutoFit/>
          </a:bodyPr>
          <a:lstStyle/>
          <a:p>
            <a:pPr algn="ctr">
              <a:lnSpc>
                <a:spcPct val="115000"/>
              </a:lnSpc>
              <a:spcAft>
                <a:spcPts val="800"/>
              </a:spcAft>
            </a:pPr>
            <a:r>
              <a:rPr lang="fr-FR" sz="1100" b="1">
                <a:solidFill>
                  <a:srgbClr val="0C419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Les usagers peuvent : </a:t>
            </a:r>
            <a:endParaRPr sz="1100" b="1">
              <a:solidFill>
                <a:srgbClr val="0C419A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id="1028" name="Picture 4" descr="Visage avec thermomètre sur Microsoft ">
            <a:hlinkClick r:id="rId5"/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6401" y="3132851"/>
            <a:ext cx="215999" cy="21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Travailleuse de la santé sur Microsoft Windows 10 Creators Update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0538" y="3132851"/>
            <a:ext cx="216000" cy="21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fffacad2df_0_40"/>
          <p:cNvSpPr/>
          <p:nvPr/>
        </p:nvSpPr>
        <p:spPr>
          <a:xfrm>
            <a:off x="0" y="0"/>
            <a:ext cx="6858000" cy="847800"/>
          </a:xfrm>
          <a:prstGeom prst="rect">
            <a:avLst/>
          </a:prstGeom>
          <a:solidFill>
            <a:srgbClr val="EAD1DC"/>
          </a:solidFill>
          <a:ln w="9525" cap="flat" cmpd="sng">
            <a:solidFill>
              <a:srgbClr val="EAD1D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7" name="Google Shape;137;gfffacad2df_0_40"/>
          <p:cNvSpPr/>
          <p:nvPr/>
        </p:nvSpPr>
        <p:spPr>
          <a:xfrm>
            <a:off x="-11150" y="9518950"/>
            <a:ext cx="6858000" cy="378600"/>
          </a:xfrm>
          <a:prstGeom prst="rect">
            <a:avLst/>
          </a:prstGeom>
          <a:solidFill>
            <a:srgbClr val="E11A81"/>
          </a:solidFill>
          <a:ln w="9525" cap="flat" cmpd="sng">
            <a:solidFill>
              <a:srgbClr val="EAD1DC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lang="fr-FR" sz="1300" b="1" i="0" u="none" strike="noStrike" cap="none">
              <a:solidFill>
                <a:schemeClr val="lt1"/>
              </a:solidFill>
              <a:latin typeface="Source Sans Pro"/>
              <a:ea typeface="Source Sans Pro"/>
            </a:endParaRPr>
          </a:p>
        </p:txBody>
      </p:sp>
      <p:sp>
        <p:nvSpPr>
          <p:cNvPr id="139" name="Google Shape;139;gfffacad2df_0_40"/>
          <p:cNvSpPr/>
          <p:nvPr/>
        </p:nvSpPr>
        <p:spPr>
          <a:xfrm rot="787303">
            <a:off x="-348814" y="-59679"/>
            <a:ext cx="1540832" cy="977240"/>
          </a:xfrm>
          <a:prstGeom prst="flowChartDisplay">
            <a:avLst/>
          </a:prstGeom>
          <a:solidFill>
            <a:srgbClr val="0C419A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40" name="Google Shape;140;gfffacad2df_0_40"/>
          <p:cNvSpPr/>
          <p:nvPr/>
        </p:nvSpPr>
        <p:spPr>
          <a:xfrm>
            <a:off x="1122350" y="0"/>
            <a:ext cx="4738500" cy="78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fr-FR" sz="1700" b="1" dirty="0">
                <a:solidFill>
                  <a:srgbClr val="E11A8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Questions les plus fréquemment posées à propos de Mon espace santé</a:t>
            </a:r>
            <a:endParaRPr sz="1700" b="1" i="0" u="none" strike="noStrike" cap="none" dirty="0">
              <a:solidFill>
                <a:srgbClr val="E11A8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pic>
        <p:nvPicPr>
          <p:cNvPr id="141" name="Google Shape;141;gfffacad2df_0_40" descr="Mon Espace Santé | G_NIUS">
            <a:hlinkClick r:id="rId3"/>
          </p:cNvPr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860712" y="55775"/>
            <a:ext cx="934988" cy="622200"/>
          </a:xfrm>
          <a:prstGeom prst="rect">
            <a:avLst/>
          </a:prstGeom>
          <a:noFill/>
          <a:ln>
            <a:noFill/>
          </a:ln>
        </p:spPr>
      </p:pic>
      <p:sp>
        <p:nvSpPr>
          <p:cNvPr id="142" name="Google Shape;142;gfffacad2df_0_40"/>
          <p:cNvSpPr/>
          <p:nvPr/>
        </p:nvSpPr>
        <p:spPr>
          <a:xfrm>
            <a:off x="53500" y="915325"/>
            <a:ext cx="6728700" cy="315900"/>
          </a:xfrm>
          <a:prstGeom prst="roundRect">
            <a:avLst>
              <a:gd name="adj" fmla="val 16667"/>
            </a:avLst>
          </a:prstGeom>
          <a:solidFill>
            <a:srgbClr val="E11A81"/>
          </a:solidFill>
          <a:ln w="9525" cap="flat" cmpd="sng">
            <a:solidFill>
              <a:srgbClr val="E11A8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lang="fr-FR" b="1" i="0" u="none" strike="noStrike" cap="none" dirty="0">
                <a:solidFill>
                  <a:schemeClr val="bg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🔎</a:t>
            </a:r>
            <a:r>
              <a:rPr lang="fr-FR" sz="1300" b="0" i="0" u="none" strike="noStrike" cap="none" dirty="0">
                <a:solidFill>
                  <a:srgbClr val="0C419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</a:t>
            </a:r>
            <a:r>
              <a:rPr lang="fr-FR" sz="1300" b="1" i="1" dirty="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La sécurisation des données dans Mon espace santé</a:t>
            </a:r>
            <a:endParaRPr sz="1300" b="1" i="1" u="none" strike="noStrike" cap="none" dirty="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43" name="Google Shape;143;gfffacad2df_0_40"/>
          <p:cNvSpPr/>
          <p:nvPr/>
        </p:nvSpPr>
        <p:spPr>
          <a:xfrm>
            <a:off x="53500" y="3868565"/>
            <a:ext cx="6728700" cy="315900"/>
          </a:xfrm>
          <a:prstGeom prst="roundRect">
            <a:avLst>
              <a:gd name="adj" fmla="val 16667"/>
            </a:avLst>
          </a:prstGeom>
          <a:solidFill>
            <a:srgbClr val="E11A81"/>
          </a:solidFill>
          <a:ln w="9525" cap="flat" cmpd="sng">
            <a:solidFill>
              <a:srgbClr val="E11A8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lang="fr-FR" b="1" i="0" u="none" strike="noStrike" cap="none" dirty="0">
                <a:solidFill>
                  <a:schemeClr val="bg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🔎</a:t>
            </a:r>
            <a:r>
              <a:rPr lang="fr-FR" sz="1300" b="0" i="0" u="none" strike="noStrike" cap="none" dirty="0">
                <a:solidFill>
                  <a:srgbClr val="0C419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</a:t>
            </a:r>
            <a:r>
              <a:rPr lang="fr-FR" sz="1300" b="1" i="1" dirty="0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Les interactions possibles via la Messagerie de Mon espace santé</a:t>
            </a:r>
            <a:endParaRPr sz="1300" b="1" i="1" u="none" strike="noStrike" cap="none" dirty="0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44" name="Google Shape;144;gfffacad2df_0_40"/>
          <p:cNvSpPr/>
          <p:nvPr/>
        </p:nvSpPr>
        <p:spPr>
          <a:xfrm>
            <a:off x="53500" y="6197705"/>
            <a:ext cx="6728700" cy="315900"/>
          </a:xfrm>
          <a:prstGeom prst="roundRect">
            <a:avLst>
              <a:gd name="adj" fmla="val 16667"/>
            </a:avLst>
          </a:prstGeom>
          <a:solidFill>
            <a:srgbClr val="E11A81"/>
          </a:solidFill>
          <a:ln w="9525" cap="flat" cmpd="sng">
            <a:solidFill>
              <a:srgbClr val="E11A8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50"/>
              <a:buFont typeface="Arial"/>
              <a:buNone/>
            </a:pPr>
            <a:r>
              <a:rPr lang="fr-FR" b="1" i="0" u="none" strike="noStrike" cap="none">
                <a:solidFill>
                  <a:schemeClr val="bg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🔎</a:t>
            </a:r>
            <a:r>
              <a:rPr lang="fr-FR" sz="1300" b="0" i="0" u="none" strike="noStrike" cap="none">
                <a:solidFill>
                  <a:srgbClr val="0C419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</a:t>
            </a:r>
            <a:r>
              <a:rPr lang="fr-FR" sz="1300" b="1" i="1">
                <a:solidFill>
                  <a:schemeClr val="lt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Les  accès au dossier médical partagé (DMP) </a:t>
            </a:r>
            <a:endParaRPr sz="1300" b="1" i="1" u="none" strike="noStrike" cap="none">
              <a:solidFill>
                <a:schemeClr val="lt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45" name="Google Shape;145;gfffacad2df_0_40"/>
          <p:cNvSpPr/>
          <p:nvPr/>
        </p:nvSpPr>
        <p:spPr>
          <a:xfrm>
            <a:off x="53500" y="1265245"/>
            <a:ext cx="6728700" cy="2569300"/>
          </a:xfrm>
          <a:prstGeom prst="rect">
            <a:avLst/>
          </a:prstGeom>
          <a:solidFill>
            <a:srgbClr val="F0FBF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just" rtl="0">
              <a:lnSpc>
                <a:spcPct val="107000"/>
              </a:lnSpc>
              <a:spcBef>
                <a:spcPts val="250"/>
              </a:spcBef>
              <a:spcAft>
                <a:spcPts val="0"/>
              </a:spcAft>
              <a:buNone/>
            </a:pPr>
            <a:r>
              <a:rPr lang="fr-FR" sz="1200" b="1" dirty="0">
                <a:solidFill>
                  <a:srgbClr val="E11A8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Le stockage et le traitement des données est-il sécurisé ? </a:t>
            </a:r>
          </a:p>
          <a:p>
            <a:pPr marL="0" marR="0" lvl="0" indent="0" algn="just" rtl="0">
              <a:lnSpc>
                <a:spcPct val="107000"/>
              </a:lnSpc>
              <a:spcBef>
                <a:spcPts val="250"/>
              </a:spcBef>
              <a:spcAft>
                <a:spcPts val="0"/>
              </a:spcAft>
              <a:buNone/>
            </a:pPr>
            <a:r>
              <a:rPr lang="fr-FR" sz="1200" b="1" dirty="0">
                <a:solidFill>
                  <a:srgbClr val="0C419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➡ </a:t>
            </a:r>
            <a:r>
              <a:rPr lang="fr-FR" sz="1200" dirty="0">
                <a:solidFill>
                  <a:srgbClr val="0C419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Des données personnelles de santé hébergées en France sur des serveurs répondant aux plus hautes normes de sécurité (certification HDS).</a:t>
            </a:r>
          </a:p>
          <a:p>
            <a:pPr marL="0" marR="0" lvl="0" indent="0" algn="just" rtl="0">
              <a:lnSpc>
                <a:spcPct val="107000"/>
              </a:lnSpc>
              <a:spcBef>
                <a:spcPts val="250"/>
              </a:spcBef>
              <a:spcAft>
                <a:spcPts val="0"/>
              </a:spcAft>
              <a:buNone/>
            </a:pPr>
            <a:r>
              <a:rPr lang="fr-FR" sz="1200" b="1" dirty="0">
                <a:solidFill>
                  <a:srgbClr val="0C419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➡ </a:t>
            </a:r>
            <a:r>
              <a:rPr lang="fr-FR" sz="1200" dirty="0">
                <a:solidFill>
                  <a:srgbClr val="0C419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Confidentialité et  sécurité garanties par le ministère de la Santé et de la Prévention et l’Assurance Maladie, avec un accompagnement de l’Agence Nationale de Sécurité des Systèmes d’Information.</a:t>
            </a:r>
          </a:p>
          <a:p>
            <a:pPr marL="0" marR="0" lvl="0" indent="0" algn="just" rtl="0">
              <a:lnSpc>
                <a:spcPct val="107000"/>
              </a:lnSpc>
              <a:spcBef>
                <a:spcPts val="250"/>
              </a:spcBef>
              <a:spcAft>
                <a:spcPts val="0"/>
              </a:spcAft>
              <a:buNone/>
            </a:pPr>
            <a:r>
              <a:rPr lang="fr-FR" sz="1200" b="1" dirty="0">
                <a:solidFill>
                  <a:srgbClr val="0C419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➡ </a:t>
            </a:r>
            <a:r>
              <a:rPr lang="fr-FR" sz="1200" dirty="0">
                <a:solidFill>
                  <a:srgbClr val="0C419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Le traitement de ces données sensibles à caractère personnel est soumis aux standards RGPD et fait l’objet d’une surveillance de la Commission National Informatique et Libertés (CNIL).</a:t>
            </a:r>
          </a:p>
          <a:p>
            <a:pPr algn="just">
              <a:lnSpc>
                <a:spcPct val="107000"/>
              </a:lnSpc>
              <a:spcBef>
                <a:spcPts val="250"/>
              </a:spcBef>
            </a:pPr>
            <a:r>
              <a:rPr lang="fr-FR" sz="1200" b="1" dirty="0">
                <a:solidFill>
                  <a:srgbClr val="E11A8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Qui peut accéder aux données des usagers ? </a:t>
            </a:r>
          </a:p>
          <a:p>
            <a:pPr marL="0" marR="0" lvl="0" indent="0" algn="just" rtl="0">
              <a:lnSpc>
                <a:spcPct val="107000"/>
              </a:lnSpc>
              <a:spcBef>
                <a:spcPts val="250"/>
              </a:spcBef>
              <a:spcAft>
                <a:spcPts val="0"/>
              </a:spcAft>
              <a:buNone/>
            </a:pPr>
            <a:r>
              <a:rPr lang="fr-FR" sz="1200" b="1" dirty="0">
                <a:solidFill>
                  <a:srgbClr val="0C419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➡ </a:t>
            </a:r>
            <a:r>
              <a:rPr lang="fr-FR" sz="1200" dirty="0">
                <a:solidFill>
                  <a:srgbClr val="0C419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Seuls les citoyens et les professionnels de santé, du social et du médico-social qui les accompagnent peuvent accéder aux données de santé à caractère personnel.</a:t>
            </a:r>
          </a:p>
          <a:p>
            <a:pPr marL="0" marR="0" lvl="0" indent="0" algn="just" rtl="0">
              <a:lnSpc>
                <a:spcPct val="107000"/>
              </a:lnSpc>
              <a:spcBef>
                <a:spcPts val="250"/>
              </a:spcBef>
              <a:spcAft>
                <a:spcPts val="0"/>
              </a:spcAft>
              <a:buNone/>
            </a:pPr>
            <a:r>
              <a:rPr lang="fr-FR" sz="1200" b="1" dirty="0">
                <a:solidFill>
                  <a:srgbClr val="0C419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➡ </a:t>
            </a:r>
            <a:r>
              <a:rPr lang="fr-FR" sz="1200" dirty="0">
                <a:solidFill>
                  <a:srgbClr val="0C419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L</a:t>
            </a:r>
            <a:r>
              <a:rPr lang="fr-FR" sz="1200" dirty="0">
                <a:solidFill>
                  <a:srgbClr val="0C419A"/>
                </a:solidFill>
                <a:latin typeface="Source Sans Pro"/>
                <a:ea typeface="Source Sans Pro"/>
                <a:cs typeface="Source Sans Pro"/>
                <a:sym typeface="Source Sans Pro"/>
                <a:extLst>
                  <a:ext uri="http://customooxmlschemas.google.com/">
              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textRoundtripDataId="24"/>
                  </a:ext>
                </a:extLst>
              </a:rPr>
              <a:t>es assurances et mutuelles n’ont aucun accès aux donnée</a:t>
            </a:r>
            <a:r>
              <a:rPr lang="fr-FR" sz="1200" dirty="0">
                <a:solidFill>
                  <a:srgbClr val="0C419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s et aujourd’hui l’Etat et l’Assurance Maladie n’effectue aucun traitement avec les données personnelles. </a:t>
            </a:r>
          </a:p>
        </p:txBody>
      </p:sp>
      <p:sp>
        <p:nvSpPr>
          <p:cNvPr id="146" name="Google Shape;146;gfffacad2df_0_40"/>
          <p:cNvSpPr/>
          <p:nvPr/>
        </p:nvSpPr>
        <p:spPr>
          <a:xfrm>
            <a:off x="53500" y="4218485"/>
            <a:ext cx="6728700" cy="1945200"/>
          </a:xfrm>
          <a:prstGeom prst="rect">
            <a:avLst/>
          </a:prstGeom>
          <a:solidFill>
            <a:srgbClr val="F0FBF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 algn="just">
              <a:lnSpc>
                <a:spcPct val="107000"/>
              </a:lnSpc>
              <a:spcBef>
                <a:spcPts val="600"/>
              </a:spcBef>
            </a:pPr>
            <a:r>
              <a:rPr lang="fr-FR" sz="1200" b="1" dirty="0">
                <a:solidFill>
                  <a:srgbClr val="0C419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➡</a:t>
            </a:r>
            <a:r>
              <a:rPr lang="fr-FR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fr-FR" sz="1200" dirty="0">
                <a:solidFill>
                  <a:srgbClr val="0C419A"/>
                </a:solidFill>
                <a:latin typeface="Source Sans Pro"/>
                <a:ea typeface="Source Sans Pro"/>
                <a:cs typeface="Helvetica Neue"/>
                <a:sym typeface="Source Sans Pro"/>
              </a:rPr>
              <a:t> L’usager ne peut pas contacter directement le professionnel de son choix ; seule la personne qui l’accompagne peut initier une correspondance avec lui</a:t>
            </a:r>
            <a:r>
              <a:rPr lang="fr-FR" sz="1200" dirty="0">
                <a:solidFill>
                  <a:srgbClr val="0C419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. </a:t>
            </a:r>
            <a:endParaRPr sz="1200" dirty="0">
              <a:solidFill>
                <a:srgbClr val="0C419A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lvl="0" algn="just">
              <a:lnSpc>
                <a:spcPct val="107000"/>
              </a:lnSpc>
              <a:spcBef>
                <a:spcPts val="600"/>
              </a:spcBef>
            </a:pPr>
            <a:r>
              <a:rPr lang="fr-FR" sz="1200" b="1" dirty="0">
                <a:solidFill>
                  <a:srgbClr val="0C419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➡</a:t>
            </a:r>
            <a:r>
              <a:rPr lang="fr-FR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fr-FR" sz="1200" b="1" dirty="0">
                <a:solidFill>
                  <a:srgbClr val="0C419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Chaque usager </a:t>
            </a:r>
            <a:r>
              <a:rPr lang="fr-FR" sz="1200" dirty="0">
                <a:solidFill>
                  <a:srgbClr val="0C419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disposant d’un profil Mon espace santé </a:t>
            </a:r>
            <a:r>
              <a:rPr lang="fr-FR" sz="1200" b="1" dirty="0">
                <a:solidFill>
                  <a:srgbClr val="0C419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a une messagerie sécurisée dedans.</a:t>
            </a:r>
            <a:endParaRPr sz="1200" b="1" dirty="0">
              <a:solidFill>
                <a:srgbClr val="0C419A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lvl="0" algn="just">
              <a:lnSpc>
                <a:spcPct val="107000"/>
              </a:lnSpc>
              <a:spcBef>
                <a:spcPts val="600"/>
              </a:spcBef>
            </a:pPr>
            <a:r>
              <a:rPr lang="fr-FR" sz="1200" b="1" dirty="0">
                <a:solidFill>
                  <a:srgbClr val="0C419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➡</a:t>
            </a:r>
            <a:r>
              <a:rPr lang="fr-FR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fr-FR" sz="1200" b="1" dirty="0">
                <a:solidFill>
                  <a:srgbClr val="0C419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Pour échanger avec un usager, le professionnel doit disposer d’une messagerie MSSanté.</a:t>
            </a:r>
            <a:r>
              <a:rPr lang="fr-FR" sz="1200" dirty="0">
                <a:solidFill>
                  <a:srgbClr val="0C419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</a:t>
            </a:r>
            <a:endParaRPr sz="2000" b="1" dirty="0">
              <a:solidFill>
                <a:srgbClr val="0C419A"/>
              </a:solidFill>
              <a:latin typeface="Source Sans Pro"/>
              <a:ea typeface="Source Sans Pro"/>
              <a:cs typeface="Source Sans Pro"/>
            </a:endParaRPr>
          </a:p>
          <a:p>
            <a:pPr>
              <a:spcBef>
                <a:spcPts val="600"/>
              </a:spcBef>
            </a:pPr>
            <a:r>
              <a:rPr lang="fr-FR" sz="1200" b="1" dirty="0">
                <a:solidFill>
                  <a:srgbClr val="0C419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➡</a:t>
            </a:r>
            <a:r>
              <a:rPr lang="fr-FR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lang="fr-FR" sz="1200" dirty="0">
                <a:solidFill>
                  <a:srgbClr val="0C419A"/>
                </a:solidFill>
                <a:latin typeface="Source Sans Pro"/>
                <a:ea typeface="Source Sans Pro"/>
                <a:cs typeface="Helvetica Neue"/>
                <a:sym typeface="Source Sans Pro"/>
              </a:rPr>
              <a:t>L'usager </a:t>
            </a:r>
            <a:r>
              <a:rPr lang="fr-FR" sz="1200" b="1" dirty="0">
                <a:solidFill>
                  <a:srgbClr val="0C419A"/>
                </a:solidFill>
                <a:latin typeface="Source Sans Pro"/>
                <a:ea typeface="Source Sans Pro"/>
                <a:cs typeface="Helvetica Neue"/>
                <a:sym typeface="Source Sans Pro"/>
              </a:rPr>
              <a:t>est</a:t>
            </a:r>
            <a:r>
              <a:rPr lang="fr-FR" sz="1200" b="1" dirty="0">
                <a:solidFill>
                  <a:srgbClr val="0C419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notifié de la réception d’un nouveau message dans son profil  Mon espace santé</a:t>
            </a:r>
            <a:r>
              <a:rPr lang="fr-FR" sz="1200" dirty="0">
                <a:solidFill>
                  <a:srgbClr val="0C419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. Cette notification est envoyée par email, que le patient ait activé ou non son compte dès lors qu’il ne s’est pas opposé à sa création. </a:t>
            </a:r>
            <a:endParaRPr sz="1200" dirty="0">
              <a:solidFill>
                <a:srgbClr val="0C419A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147" name="Google Shape;147;gfffacad2df_0_40"/>
          <p:cNvSpPr/>
          <p:nvPr/>
        </p:nvSpPr>
        <p:spPr>
          <a:xfrm>
            <a:off x="53500" y="6547625"/>
            <a:ext cx="6728700" cy="2925000"/>
          </a:xfrm>
          <a:prstGeom prst="rect">
            <a:avLst/>
          </a:prstGeom>
          <a:solidFill>
            <a:srgbClr val="F0FBFE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algn="just">
              <a:lnSpc>
                <a:spcPct val="107000"/>
              </a:lnSpc>
              <a:spcBef>
                <a:spcPts val="250"/>
              </a:spcBef>
            </a:pPr>
            <a:r>
              <a:rPr lang="fr-FR" sz="1200" b="1" dirty="0">
                <a:solidFill>
                  <a:srgbClr val="E11A8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Dois-je recueillir le consentement de l'usager pour consulter son dossier médical ? </a:t>
            </a:r>
            <a:endParaRPr sz="1200" dirty="0">
              <a:solidFill>
                <a:srgbClr val="E11A8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algn="just">
              <a:lnSpc>
                <a:spcPct val="107000"/>
              </a:lnSpc>
              <a:spcBef>
                <a:spcPts val="250"/>
              </a:spcBef>
              <a:buClr>
                <a:schemeClr val="dk1"/>
              </a:buClr>
              <a:buSzPts val="1100"/>
            </a:pPr>
            <a:r>
              <a:rPr lang="fr-FR" sz="1200" dirty="0">
                <a:solidFill>
                  <a:srgbClr val="0C419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➡ Professionnel membre de l’équipe de soins : le consentement de l'usager est dit présumé dans le cadre de sa prise en charge effective. Il est toutefois important de l’informer à chaque nouvel épisode de soin et de ne consulter ses données qu’à des fins “utiles pour la prise en charge”.</a:t>
            </a:r>
            <a:endParaRPr sz="1200" dirty="0">
              <a:solidFill>
                <a:srgbClr val="0C419A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algn="just">
              <a:lnSpc>
                <a:spcPct val="107000"/>
              </a:lnSpc>
              <a:spcBef>
                <a:spcPts val="250"/>
              </a:spcBef>
            </a:pPr>
            <a:r>
              <a:rPr lang="fr-FR" sz="1200" dirty="0">
                <a:solidFill>
                  <a:srgbClr val="0C419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➡ Professionnel non-membre : le professionnel doit recueillir explicitement le consentement de l'usager à chaque consultation de son dossier médical par tout moyen, y compris de façon dématérialisée.</a:t>
            </a:r>
            <a:endParaRPr sz="1200" dirty="0">
              <a:solidFill>
                <a:srgbClr val="0C419A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>
              <a:lnSpc>
                <a:spcPct val="107000"/>
              </a:lnSpc>
            </a:pPr>
            <a:r>
              <a:rPr lang="fr-FR" sz="1200" dirty="0">
                <a:solidFill>
                  <a:srgbClr val="0C419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➡ L'usager  peut s’opposer à la consultation de son dossier médical, sans avoir à invoquer de motif légitime. </a:t>
            </a:r>
            <a:endParaRPr sz="1200" dirty="0">
              <a:solidFill>
                <a:srgbClr val="0C419A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0" lvl="0" indent="0" algn="just" rtl="0">
              <a:lnSpc>
                <a:spcPct val="107000"/>
              </a:lnSpc>
              <a:spcBef>
                <a:spcPts val="250"/>
              </a:spcBef>
              <a:spcAft>
                <a:spcPts val="0"/>
              </a:spcAft>
              <a:buNone/>
            </a:pPr>
            <a:r>
              <a:rPr lang="fr-FR" sz="1200" b="1" dirty="0">
                <a:solidFill>
                  <a:srgbClr val="E11A81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Est-ce que tous les professionnels accèdent à la même information  ? </a:t>
            </a:r>
            <a:endParaRPr sz="1200" b="1" dirty="0">
              <a:solidFill>
                <a:srgbClr val="E11A81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algn="just">
              <a:lnSpc>
                <a:spcPct val="107000"/>
              </a:lnSpc>
            </a:pPr>
            <a:r>
              <a:rPr lang="fr-FR" sz="1200" dirty="0">
                <a:solidFill>
                  <a:srgbClr val="0C419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➡Une </a:t>
            </a:r>
            <a:r>
              <a:rPr lang="fr-FR" sz="1200" dirty="0">
                <a:solidFill>
                  <a:srgbClr val="0C419A"/>
                </a:solidFill>
                <a:uFill>
                  <a:noFill/>
                </a:uFill>
                <a:latin typeface="Source Sans Pro"/>
                <a:ea typeface="Source Sans Pro"/>
                <a:cs typeface="Source Sans Pro"/>
                <a:sym typeface="Source Sans Pro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matrice d’habilitation</a:t>
            </a:r>
            <a:r>
              <a:rPr lang="fr-FR" sz="1200" dirty="0">
                <a:solidFill>
                  <a:srgbClr val="0C419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 (</a:t>
            </a:r>
            <a:r>
              <a:rPr lang="fr-FR" sz="1200" dirty="0">
                <a:solidFill>
                  <a:srgbClr val="0C419A"/>
                </a:solidFill>
                <a:uFill>
                  <a:noFill/>
                </a:uFill>
                <a:latin typeface="Source Sans Pro"/>
                <a:ea typeface="Source Sans Pro"/>
                <a:cs typeface="Source Sans Pro"/>
                <a:sym typeface="Source Sans Pro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https://www.monespacesante.fr/pdf/matrice-habilitations.pdf</a:t>
            </a:r>
            <a:r>
              <a:rPr lang="fr-FR" sz="1200" dirty="0">
                <a:solidFill>
                  <a:srgbClr val="0C419A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) définit les autorisations d’accès des professionnels en fonction de leur spécialité. Ainsi, tous les professionnels ne disposent pas des mêmes droits et certains n’ont pas accès au DMP. </a:t>
            </a:r>
            <a:endParaRPr sz="1200" b="1" dirty="0">
              <a:solidFill>
                <a:srgbClr val="0C419A"/>
              </a:solidFill>
              <a:latin typeface="Source Sans Pro"/>
              <a:ea typeface="Source Sans Pro"/>
              <a:cs typeface="Source Sans Pro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01a7cc02-f579-403b-9706-1a34385f9866">
      <Terms xmlns="http://schemas.microsoft.com/office/infopath/2007/PartnerControls"/>
    </lcf76f155ced4ddcb4097134ff3c332f>
    <TaxCatchAll xmlns="4b654bf5-04c1-4fe8-98fa-e122cb0f18bf" xsi:nil="true"/>
    <Miseenprod xmlns="01a7cc02-f579-403b-9706-1a34385f9866" xsi:nil="true"/>
    <P_x00e9_riodepr_x00e9_vue xmlns="01a7cc02-f579-403b-9706-1a34385f9866" xsi:nil="true"/>
    <Tempsestim_x00e9_ xmlns="01a7cc02-f579-403b-9706-1a34385f9866" xsi:nil="true"/>
    <Demandefaitepar xmlns="01a7cc02-f579-403b-9706-1a34385f9866">
      <UserInfo>
        <DisplayName/>
        <AccountId xsi:nil="true"/>
        <AccountType/>
      </UserInfo>
    </Demandefaitepar>
    <Formation xmlns="01a7cc02-f579-403b-9706-1a34385f9866" xsi:nil="true"/>
    <Datebutoirpr_x00e9_prod xmlns="01a7cc02-f579-403b-9706-1a34385f9866" xsi:nil="true"/>
    <Etatdelademande xmlns="01a7cc02-f579-403b-9706-1a34385f9866" xsi:nil="true"/>
    <Commentaire xmlns="01a7cc02-f579-403b-9706-1a34385f9866" xsi:nil="true"/>
    <Th_x00e8_me xmlns="01a7cc02-f579-403b-9706-1a34385f9866" xsi:nil="true"/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AE25ADDDAC98D43B45461BA867E41CA" ma:contentTypeVersion="23" ma:contentTypeDescription="Crée un document." ma:contentTypeScope="" ma:versionID="aad1afdf7b6e10e108cd127841412408">
  <xsd:schema xmlns:xsd="http://www.w3.org/2001/XMLSchema" xmlns:xs="http://www.w3.org/2001/XMLSchema" xmlns:p="http://schemas.microsoft.com/office/2006/metadata/properties" xmlns:ns2="01a7cc02-f579-403b-9706-1a34385f9866" xmlns:ns3="4b654bf5-04c1-4fe8-98fa-e122cb0f18bf" targetNamespace="http://schemas.microsoft.com/office/2006/metadata/properties" ma:root="true" ma:fieldsID="867da8afb0bd5e12fada42e8142d4836" ns2:_="" ns3:_="">
    <xsd:import namespace="01a7cc02-f579-403b-9706-1a34385f9866"/>
    <xsd:import namespace="4b654bf5-04c1-4fe8-98fa-e122cb0f18b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BillingMetadata" minOccurs="0"/>
                <xsd:element ref="ns2:Th_x00e8_me" minOccurs="0"/>
                <xsd:element ref="ns2:P_x00e9_riodepr_x00e9_vue" minOccurs="0"/>
                <xsd:element ref="ns2:Tempsestim_x00e9_" minOccurs="0"/>
                <xsd:element ref="ns2:Demandefaitepar" minOccurs="0"/>
                <xsd:element ref="ns2:Datebutoirpr_x00e9_prod" minOccurs="0"/>
                <xsd:element ref="ns2:Etatdelademande" minOccurs="0"/>
                <xsd:element ref="ns2:Miseenprod" minOccurs="0"/>
                <xsd:element ref="ns2:Commentaire" minOccurs="0"/>
                <xsd:element ref="ns2:Form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a7cc02-f579-403b-9706-1a34385f986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6" nillable="true" ma:displayName="Location" ma:indexed="true" ma:internalName="MediaServiceLocation" ma:readOnly="true">
      <xsd:simpleType>
        <xsd:restriction base="dms:Text"/>
      </xsd:simpleType>
    </xsd:element>
    <xsd:element name="lcf76f155ced4ddcb4097134ff3c332f" ma:index="18" nillable="true" ma:taxonomy="true" ma:internalName="lcf76f155ced4ddcb4097134ff3c332f" ma:taxonomyFieldName="MediaServiceImageTags" ma:displayName="Balises d’images" ma:readOnly="false" ma:fieldId="{5cf76f15-5ced-4ddc-b409-7134ff3c332f}" ma:taxonomyMulti="true" ma:sspId="27b0ebcd-6f27-4f07-8134-dc73aee9a97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  <xsd:element name="Th_x00e8_me" ma:index="22" nillable="true" ma:displayName="Thème" ma:format="Dropdown" ma:internalName="Th_x00e8_me">
      <xsd:simpleType>
        <xsd:restriction base="dms:Text">
          <xsd:maxLength value="255"/>
        </xsd:restriction>
      </xsd:simpleType>
    </xsd:element>
    <xsd:element name="P_x00e9_riodepr_x00e9_vue" ma:index="23" nillable="true" ma:displayName="Période prévue" ma:format="Dropdown" ma:internalName="P_x00e9_riodepr_x00e9_vue">
      <xsd:simpleType>
        <xsd:restriction base="dms:Text">
          <xsd:maxLength value="255"/>
        </xsd:restriction>
      </xsd:simpleType>
    </xsd:element>
    <xsd:element name="Tempsestim_x00e9_" ma:index="24" nillable="true" ma:displayName="Temps estimé" ma:format="Dropdown" ma:internalName="Tempsestim_x00e9_">
      <xsd:simpleType>
        <xsd:union memberTypes="dms:Text">
          <xsd:simpleType>
            <xsd:restriction base="dms:Choice">
              <xsd:enumeration value="0.5 jour"/>
              <xsd:enumeration value="1 jour"/>
              <xsd:enumeration value="2 jours"/>
              <xsd:enumeration value="5 jours"/>
              <xsd:enumeration value="10 jours"/>
            </xsd:restriction>
          </xsd:simpleType>
        </xsd:union>
      </xsd:simpleType>
    </xsd:element>
    <xsd:element name="Demandefaitepar" ma:index="25" nillable="true" ma:displayName="Demande faite par" ma:format="Dropdown" ma:list="UserInfo" ma:SharePointGroup="0" ma:internalName="Demandefaitepar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Datebutoirpr_x00e9_prod" ma:index="26" nillable="true" ma:displayName="Date butoir préprod" ma:format="DateOnly" ma:internalName="Datebutoirpr_x00e9_prod">
      <xsd:simpleType>
        <xsd:restriction base="dms:DateTime"/>
      </xsd:simpleType>
    </xsd:element>
    <xsd:element name="Etatdelademande" ma:index="27" nillable="true" ma:displayName="Etat de la demande" ma:format="Dropdown" ma:internalName="Etatdelademande">
      <xsd:simpleType>
        <xsd:restriction base="dms:Choice">
          <xsd:enumeration value="Prévision"/>
          <xsd:enumeration value="A traiter"/>
          <xsd:enumeration value="En cours préprod"/>
          <xsd:enumeration value="Préprod OK"/>
          <xsd:enumeration value="Validé pour prod"/>
          <xsd:enumeration value="En cours prod"/>
          <xsd:enumeration value="Prod ok"/>
        </xsd:restriction>
      </xsd:simpleType>
    </xsd:element>
    <xsd:element name="Miseenprod" ma:index="28" nillable="true" ma:displayName="Mise en prod" ma:format="DateOnly" ma:internalName="Miseenprod">
      <xsd:simpleType>
        <xsd:restriction base="dms:DateTime"/>
      </xsd:simpleType>
    </xsd:element>
    <xsd:element name="Commentaire" ma:index="29" nillable="true" ma:displayName="Commentaire" ma:format="Dropdown" ma:internalName="Commentaire">
      <xsd:simpleType>
        <xsd:restriction base="dms:Text">
          <xsd:maxLength value="255"/>
        </xsd:restriction>
      </xsd:simpleType>
    </xsd:element>
    <xsd:element name="Formation" ma:index="30" nillable="true" ma:displayName="Formation" ma:format="Dropdown" ma:internalName="Formation">
      <xsd:simpleType>
        <xsd:restriction base="dms:Choice">
          <xsd:enumeration value="A faire"/>
          <xsd:enumeration value="Fait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b654bf5-04c1-4fe8-98fa-e122cb0f18bf" elementFormDefault="qualified">
    <xsd:import namespace="http://schemas.microsoft.com/office/2006/documentManagement/types"/>
    <xsd:import namespace="http://schemas.microsoft.com/office/infopath/2007/PartnerControls"/>
    <xsd:element name="TaxCatchAll" ma:index="19" nillable="true" ma:displayName="Taxonomy Catch All Column" ma:hidden="true" ma:list="{ce2a7694-8266-4df6-a6f9-b73adb19123d}" ma:internalName="TaxCatchAll" ma:showField="CatchAllData" ma:web="4b654bf5-04c1-4fe8-98fa-e122cb0f18b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CCE9CE2-2CBF-421C-A875-C67820564AF6}">
  <ds:schemaRefs>
    <ds:schemaRef ds:uri="c4c48032-22c6-442a-abd9-fcbfb449e040"/>
    <ds:schemaRef ds:uri="http://schemas.microsoft.com/sharepoint/v3"/>
    <ds:schemaRef ds:uri="http://purl.org/dc/terms/"/>
    <ds:schemaRef ds:uri="http://schemas.microsoft.com/office/2006/documentManagement/types"/>
    <ds:schemaRef ds:uri="http://purl.org/dc/elements/1.1/"/>
    <ds:schemaRef ds:uri="http://schemas.microsoft.com/office/2006/metadata/properties"/>
    <ds:schemaRef ds:uri="http://www.w3.org/XML/1998/namespace"/>
    <ds:schemaRef ds:uri="f6ca01e7-bd19-41f1-999c-e032ef5104c3"/>
    <ds:schemaRef ds:uri="http://schemas.microsoft.com/office/infopath/2007/PartnerControls"/>
    <ds:schemaRef ds:uri="http://schemas.openxmlformats.org/package/2006/metadata/core-properties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DD341DE5-30A9-4F9F-B464-D274B302EBC9}"/>
</file>

<file path=customXml/itemProps3.xml><?xml version="1.0" encoding="utf-8"?>
<ds:datastoreItem xmlns:ds="http://schemas.openxmlformats.org/officeDocument/2006/customXml" ds:itemID="{1B59F0CE-7DF4-4AC2-8CC3-B16E057B48C1}"/>
</file>

<file path=docMetadata/LabelInfo.xml><?xml version="1.0" encoding="utf-8"?>
<clbl:labelList xmlns:clbl="http://schemas.microsoft.com/office/2020/mipLabelMetadata">
  <clbl:label id="{fe9645ce-24f7-4fa7-847c-11dc6037a35a}" enabled="1" method="Standard" siteId="{b9e9ed43-edf4-4755-925b-76f18f50dbe7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otalTime>20</TotalTime>
  <Words>929</Words>
  <Application>Microsoft Office PowerPoint</Application>
  <PresentationFormat>Format A4 (210 x 297 mm)</PresentationFormat>
  <Paragraphs>54</Paragraphs>
  <Slides>2</Slides>
  <Notes>2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3" baseType="lpstr">
      <vt:lpstr>Thème Office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Laure Jallet</dc:creator>
  <cp:lastModifiedBy>Steve Ehemba</cp:lastModifiedBy>
  <cp:revision>10</cp:revision>
  <dcterms:created xsi:type="dcterms:W3CDTF">2021-05-07T13:35:12Z</dcterms:created>
  <dcterms:modified xsi:type="dcterms:W3CDTF">2025-12-02T13:36:28Z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0x0101001AE25ADDDAC98D43B45461BA867E41CA</vt:lpwstr>
  </property>
  <property fmtid="{D5CDD505-2E9C-101B-9397-08002B2CF9AE}" pid="3" name="_ExtendedDescription">
    <vt:lpwstr/>
  </property>
  <property fmtid="{D5CDD505-2E9C-101B-9397-08002B2CF9AE}" pid="4" name="TriggerFlowInfo">
    <vt:lpwstr/>
  </property>
  <property fmtid="{D5CDD505-2E9C-101B-9397-08002B2CF9AE}" pid="5" name="MSIP_Label_7bd1f144-26ac-4410-8fdb-05c7de218e82_Enabled">
    <vt:lpwstr>true</vt:lpwstr>
  </property>
  <property fmtid="{D5CDD505-2E9C-101B-9397-08002B2CF9AE}" pid="6" name="MSIP_Label_7bd1f144-26ac-4410-8fdb-05c7de218e82_SetDate">
    <vt:lpwstr>2023-02-15T17:38:56Z</vt:lpwstr>
  </property>
  <property fmtid="{D5CDD505-2E9C-101B-9397-08002B2CF9AE}" pid="7" name="MSIP_Label_7bd1f144-26ac-4410-8fdb-05c7de218e82_Method">
    <vt:lpwstr>Standard</vt:lpwstr>
  </property>
  <property fmtid="{D5CDD505-2E9C-101B-9397-08002B2CF9AE}" pid="8" name="MSIP_Label_7bd1f144-26ac-4410-8fdb-05c7de218e82_Name">
    <vt:lpwstr>FR Usage restreint</vt:lpwstr>
  </property>
  <property fmtid="{D5CDD505-2E9C-101B-9397-08002B2CF9AE}" pid="9" name="MSIP_Label_7bd1f144-26ac-4410-8fdb-05c7de218e82_SiteId">
    <vt:lpwstr>8b87af7d-8647-4dc7-8df4-5f69a2011bb5</vt:lpwstr>
  </property>
  <property fmtid="{D5CDD505-2E9C-101B-9397-08002B2CF9AE}" pid="10" name="MSIP_Label_7bd1f144-26ac-4410-8fdb-05c7de218e82_ActionId">
    <vt:lpwstr>ebfd9244-4dfc-4d3e-9790-67e2722947ed</vt:lpwstr>
  </property>
  <property fmtid="{D5CDD505-2E9C-101B-9397-08002B2CF9AE}" pid="11" name="MSIP_Label_7bd1f144-26ac-4410-8fdb-05c7de218e82_ContentBits">
    <vt:lpwstr>3</vt:lpwstr>
  </property>
  <property fmtid="{D5CDD505-2E9C-101B-9397-08002B2CF9AE}" pid="12" name="MediaServiceImageTags">
    <vt:lpwstr/>
  </property>
  <property fmtid="{D5CDD505-2E9C-101B-9397-08002B2CF9AE}" pid="13" name="Marché">
    <vt:lpwstr/>
  </property>
  <property fmtid="{D5CDD505-2E9C-101B-9397-08002B2CF9AE}" pid="14" name="Projet">
    <vt:lpwstr/>
  </property>
  <property fmtid="{D5CDD505-2E9C-101B-9397-08002B2CF9AE}" pid="15" name="Type de document ANS">
    <vt:lpwstr/>
  </property>
  <property fmtid="{D5CDD505-2E9C-101B-9397-08002B2CF9AE}" pid="16" name="Statut_x0020_du_x0020_document">
    <vt:lpwstr/>
  </property>
  <property fmtid="{D5CDD505-2E9C-101B-9397-08002B2CF9AE}" pid="17" name="Direction / Service">
    <vt:lpwstr/>
  </property>
  <property fmtid="{D5CDD505-2E9C-101B-9397-08002B2CF9AE}" pid="18" name="Cat_x00e9_gorie_x0020_Documentaire">
    <vt:lpwstr/>
  </property>
  <property fmtid="{D5CDD505-2E9C-101B-9397-08002B2CF9AE}" pid="19" name="March_x00e9_">
    <vt:lpwstr/>
  </property>
  <property fmtid="{D5CDD505-2E9C-101B-9397-08002B2CF9AE}" pid="20" name="Direction_x0020__x002F__x0020_Service">
    <vt:lpwstr/>
  </property>
  <property fmtid="{D5CDD505-2E9C-101B-9397-08002B2CF9AE}" pid="21" name="Statut du document">
    <vt:lpwstr/>
  </property>
  <property fmtid="{D5CDD505-2E9C-101B-9397-08002B2CF9AE}" pid="22" name="Type_x0020_de_x0020_document_x0020_ANS">
    <vt:lpwstr/>
  </property>
  <property fmtid="{D5CDD505-2E9C-101B-9397-08002B2CF9AE}" pid="23" name="Classification">
    <vt:lpwstr/>
  </property>
  <property fmtid="{D5CDD505-2E9C-101B-9397-08002B2CF9AE}" pid="24" name="Version Applicative0">
    <vt:lpwstr/>
  </property>
  <property fmtid="{D5CDD505-2E9C-101B-9397-08002B2CF9AE}" pid="25" name="Catégorie Documentaire">
    <vt:lpwstr/>
  </property>
  <property fmtid="{D5CDD505-2E9C-101B-9397-08002B2CF9AE}" pid="26" name="Sort_x0020_Final_x0020__x0028_Archivage_x0029_1">
    <vt:lpwstr/>
  </property>
  <property fmtid="{D5CDD505-2E9C-101B-9397-08002B2CF9AE}" pid="27" name="Prestataire_x0028_s_x0029_">
    <vt:lpwstr/>
  </property>
  <property fmtid="{D5CDD505-2E9C-101B-9397-08002B2CF9AE}" pid="28" name="Sort Final (Archivage)1">
    <vt:lpwstr/>
  </property>
  <property fmtid="{D5CDD505-2E9C-101B-9397-08002B2CF9AE}" pid="29" name="Prestataire(s)">
    <vt:lpwstr/>
  </property>
  <property fmtid="{D5CDD505-2E9C-101B-9397-08002B2CF9AE}" pid="30" name="Version_x0020_Applicative0">
    <vt:lpwstr/>
  </property>
  <property fmtid="{D5CDD505-2E9C-101B-9397-08002B2CF9AE}" pid="31" name="MSIP_Label_fe9645ce-24f7-4fa7-847c-11dc6037a35a_Enabled">
    <vt:lpwstr>true</vt:lpwstr>
  </property>
  <property fmtid="{D5CDD505-2E9C-101B-9397-08002B2CF9AE}" pid="32" name="MSIP_Label_fe9645ce-24f7-4fa7-847c-11dc6037a35a_SetDate">
    <vt:lpwstr>2025-10-08T20:13:57Z</vt:lpwstr>
  </property>
  <property fmtid="{D5CDD505-2E9C-101B-9397-08002B2CF9AE}" pid="33" name="MSIP_Label_fe9645ce-24f7-4fa7-847c-11dc6037a35a_Method">
    <vt:lpwstr>Standard</vt:lpwstr>
  </property>
  <property fmtid="{D5CDD505-2E9C-101B-9397-08002B2CF9AE}" pid="34" name="MSIP_Label_fe9645ce-24f7-4fa7-847c-11dc6037a35a_Name">
    <vt:lpwstr>(FRA) C-Confidentiel</vt:lpwstr>
  </property>
  <property fmtid="{D5CDD505-2E9C-101B-9397-08002B2CF9AE}" pid="35" name="MSIP_Label_fe9645ce-24f7-4fa7-847c-11dc6037a35a_SiteId">
    <vt:lpwstr>b9e9ed43-edf4-4755-925b-76f18f50dbe7</vt:lpwstr>
  </property>
  <property fmtid="{D5CDD505-2E9C-101B-9397-08002B2CF9AE}" pid="36" name="MSIP_Label_fe9645ce-24f7-4fa7-847c-11dc6037a35a_ActionId">
    <vt:lpwstr>1663ada9-e996-42de-a27b-1f27bebf39c8</vt:lpwstr>
  </property>
  <property fmtid="{D5CDD505-2E9C-101B-9397-08002B2CF9AE}" pid="37" name="MSIP_Label_fe9645ce-24f7-4fa7-847c-11dc6037a35a_ContentBits">
    <vt:lpwstr>0</vt:lpwstr>
  </property>
  <property fmtid="{D5CDD505-2E9C-101B-9397-08002B2CF9AE}" pid="38" name="MSIP_Label_fe9645ce-24f7-4fa7-847c-11dc6037a35a_Tag">
    <vt:lpwstr>10, 3, 0, 1</vt:lpwstr>
  </property>
</Properties>
</file>